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Default Extension="doc" ContentType="application/msword"/>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tags/tag7.xml" ContentType="application/vnd.openxmlformats-officedocument.presentationml.tag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tags/tag11.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4"/>
  </p:sldMasterIdLst>
  <p:notesMasterIdLst>
    <p:notesMasterId r:id="rId47"/>
  </p:notesMasterIdLst>
  <p:sldIdLst>
    <p:sldId id="256" r:id="rId5"/>
    <p:sldId id="306" r:id="rId6"/>
    <p:sldId id="382" r:id="rId7"/>
    <p:sldId id="310" r:id="rId8"/>
    <p:sldId id="312" r:id="rId9"/>
    <p:sldId id="314" r:id="rId10"/>
    <p:sldId id="317" r:id="rId11"/>
    <p:sldId id="334" r:id="rId12"/>
    <p:sldId id="319" r:id="rId13"/>
    <p:sldId id="326" r:id="rId14"/>
    <p:sldId id="327" r:id="rId15"/>
    <p:sldId id="330" r:id="rId16"/>
    <p:sldId id="332" r:id="rId17"/>
    <p:sldId id="335" r:id="rId18"/>
    <p:sldId id="336" r:id="rId19"/>
    <p:sldId id="342" r:id="rId20"/>
    <p:sldId id="377" r:id="rId21"/>
    <p:sldId id="391" r:id="rId22"/>
    <p:sldId id="352" r:id="rId23"/>
    <p:sldId id="354" r:id="rId24"/>
    <p:sldId id="378" r:id="rId25"/>
    <p:sldId id="379" r:id="rId26"/>
    <p:sldId id="362" r:id="rId27"/>
    <p:sldId id="363" r:id="rId28"/>
    <p:sldId id="365" r:id="rId29"/>
    <p:sldId id="390" r:id="rId30"/>
    <p:sldId id="388" r:id="rId31"/>
    <p:sldId id="394" r:id="rId32"/>
    <p:sldId id="376" r:id="rId33"/>
    <p:sldId id="383" r:id="rId34"/>
    <p:sldId id="384" r:id="rId35"/>
    <p:sldId id="385" r:id="rId36"/>
    <p:sldId id="386" r:id="rId37"/>
    <p:sldId id="387" r:id="rId38"/>
    <p:sldId id="463" r:id="rId39"/>
    <p:sldId id="464" r:id="rId40"/>
    <p:sldId id="465" r:id="rId41"/>
    <p:sldId id="466" r:id="rId42"/>
    <p:sldId id="467" r:id="rId43"/>
    <p:sldId id="460" r:id="rId44"/>
    <p:sldId id="461" r:id="rId45"/>
    <p:sldId id="46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90" d="100"/>
          <a:sy n="90" d="100"/>
        </p:scale>
        <p:origin x="-1404" y="-6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C79F9E-343A-46AB-8725-C867DC732332}" type="datetimeFigureOut">
              <a:rPr lang="en-US" smtClean="0"/>
              <a:pPr/>
              <a:t>3/11/2013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3BD264-76EE-4A59-BB62-C4BE53D7F11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endParaRPr lang="en-US" smtClean="0"/>
          </a:p>
        </p:txBody>
      </p:sp>
      <p:sp>
        <p:nvSpPr>
          <p:cNvPr id="94212" name="Slide Number Placeholder 3"/>
          <p:cNvSpPr>
            <a:spLocks noGrp="1"/>
          </p:cNvSpPr>
          <p:nvPr>
            <p:ph type="sldNum" sz="quarter" idx="5"/>
          </p:nvPr>
        </p:nvSpPr>
        <p:spPr>
          <a:noFill/>
        </p:spPr>
        <p:txBody>
          <a:bodyPr/>
          <a:lstStyle/>
          <a:p>
            <a:fld id="{16F7993A-C31B-4C5E-B0A5-333963E59287}" type="slidenum">
              <a:rPr lang="en-US" smtClean="0">
                <a:latin typeface="Times New Roman" pitchFamily="18" charset="0"/>
              </a:rPr>
              <a:pPr/>
              <a:t>2</a:t>
            </a:fld>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n-US" smtClean="0"/>
          </a:p>
        </p:txBody>
      </p:sp>
      <p:sp>
        <p:nvSpPr>
          <p:cNvPr id="95236" name="Slide Number Placeholder 3"/>
          <p:cNvSpPr>
            <a:spLocks noGrp="1"/>
          </p:cNvSpPr>
          <p:nvPr>
            <p:ph type="sldNum" sz="quarter" idx="5"/>
          </p:nvPr>
        </p:nvSpPr>
        <p:spPr>
          <a:noFill/>
        </p:spPr>
        <p:txBody>
          <a:bodyPr/>
          <a:lstStyle/>
          <a:p>
            <a:fld id="{650EDDAF-82F2-47DB-939B-F83F6D37B45B}" type="slidenum">
              <a:rPr lang="en-US" smtClean="0"/>
              <a:pPr/>
              <a:t>24</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5"/>
          <p:cNvSpPr>
            <a:spLocks noGrp="1" noChangeArrowheads="1"/>
          </p:cNvSpPr>
          <p:nvPr>
            <p:ph type="sldNum" sz="quarter" idx="5"/>
          </p:nvPr>
        </p:nvSpPr>
        <p:spPr>
          <a:noFill/>
        </p:spPr>
        <p:txBody>
          <a:bodyPr/>
          <a:lstStyle/>
          <a:p>
            <a:fld id="{1FD3B998-4C22-48AC-BC5A-B75DE01A5B1E}" type="slidenum">
              <a:rPr lang="en-US" smtClean="0">
                <a:latin typeface="Times New Roman" pitchFamily="18" charset="0"/>
              </a:rPr>
              <a:pPr/>
              <a:t>35</a:t>
            </a:fld>
            <a:endParaRPr lang="en-US" smtClean="0">
              <a:latin typeface="Times New Roman" pitchFamily="18" charset="0"/>
            </a:endParaRPr>
          </a:p>
        </p:txBody>
      </p:sp>
      <p:sp>
        <p:nvSpPr>
          <p:cNvPr id="96259" name="Rectangle 2"/>
          <p:cNvSpPr>
            <a:spLocks noGrp="1" noRot="1" noChangeAspect="1" noChangeArrowheads="1" noTextEdit="1"/>
          </p:cNvSpPr>
          <p:nvPr>
            <p:ph type="sldImg"/>
          </p:nvPr>
        </p:nvSpPr>
        <p:spPr>
          <a:ln cap="flat"/>
        </p:spPr>
      </p:sp>
      <p:sp>
        <p:nvSpPr>
          <p:cNvPr id="9626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CE81166-5C33-4E64-9ED4-DB4F6213A78C}" type="datetimeFigureOut">
              <a:rPr lang="en-US" smtClean="0"/>
              <a:pPr/>
              <a:t>3/11/2013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1890BA59-2CE7-400B-88B7-66272D2AE16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CE81166-5C33-4E64-9ED4-DB4F6213A78C}"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890BA59-2CE7-400B-88B7-66272D2AE161}"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CE81166-5C33-4E64-9ED4-DB4F6213A78C}" type="datetimeFigureOut">
              <a:rPr lang="en-US" smtClean="0"/>
              <a:pPr/>
              <a:t>3/11/2013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890BA59-2CE7-400B-88B7-66272D2AE161}"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2CE81166-5C33-4E64-9ED4-DB4F6213A78C}" type="datetimeFigureOut">
              <a:rPr lang="en-US" smtClean="0"/>
              <a:pPr/>
              <a:t>3/11/2013</a:t>
            </a:fld>
            <a:endParaRPr lang="en-US"/>
          </a:p>
        </p:txBody>
      </p:sp>
      <p:sp>
        <p:nvSpPr>
          <p:cNvPr id="10" name="Slide Number Placeholder 9"/>
          <p:cNvSpPr>
            <a:spLocks noGrp="1"/>
          </p:cNvSpPr>
          <p:nvPr>
            <p:ph type="sldNum" sz="quarter" idx="16"/>
          </p:nvPr>
        </p:nvSpPr>
        <p:spPr/>
        <p:txBody>
          <a:bodyPr rtlCol="0"/>
          <a:lstStyle/>
          <a:p>
            <a:fld id="{1890BA59-2CE7-400B-88B7-66272D2AE161}"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2CE81166-5C33-4E64-9ED4-DB4F6213A78C}" type="datetimeFigureOut">
              <a:rPr lang="en-US" smtClean="0"/>
              <a:pPr/>
              <a:t>3/11/2013</a:t>
            </a:fld>
            <a:endParaRPr lang="en-US"/>
          </a:p>
        </p:txBody>
      </p:sp>
      <p:sp>
        <p:nvSpPr>
          <p:cNvPr id="12" name="Slide Number Placeholder 11"/>
          <p:cNvSpPr>
            <a:spLocks noGrp="1"/>
          </p:cNvSpPr>
          <p:nvPr>
            <p:ph type="sldNum" sz="quarter" idx="16"/>
          </p:nvPr>
        </p:nvSpPr>
        <p:spPr/>
        <p:txBody>
          <a:bodyPr rtlCol="0"/>
          <a:lstStyle/>
          <a:p>
            <a:fld id="{1890BA59-2CE7-400B-88B7-66272D2AE161}"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CE81166-5C33-4E64-9ED4-DB4F6213A78C}" type="datetimeFigureOut">
              <a:rPr lang="en-US" smtClean="0"/>
              <a:pPr/>
              <a:t>3/11/2013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890BA59-2CE7-400B-88B7-66272D2AE16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E81166-5C33-4E64-9ED4-DB4F6213A78C}" type="datetimeFigureOut">
              <a:rPr lang="en-US" smtClean="0"/>
              <a:pPr/>
              <a:t>3/11/2013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890BA59-2CE7-400B-88B7-66272D2AE16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CE81166-5C33-4E64-9ED4-DB4F6213A78C}" type="datetimeFigureOut">
              <a:rPr lang="en-US" smtClean="0"/>
              <a:pPr/>
              <a:t>3/11/2013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890BA59-2CE7-400B-88B7-66272D2AE161}"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2CE81166-5C33-4E64-9ED4-DB4F6213A78C}" type="datetimeFigureOut">
              <a:rPr lang="en-US" smtClean="0"/>
              <a:pPr/>
              <a:t>3/11/2013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1890BA59-2CE7-400B-88B7-66272D2AE161}"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E81166-5C33-4E64-9ED4-DB4F6213A78C}"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90BA59-2CE7-400B-88B7-66272D2AE16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2CE81166-5C33-4E64-9ED4-DB4F6213A78C}" type="datetimeFigureOut">
              <a:rPr lang="en-US" smtClean="0"/>
              <a:pPr/>
              <a:t>3/11/2013</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1890BA59-2CE7-400B-88B7-66272D2AE16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319088"/>
            <a:ext cx="8229600" cy="63007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25A8FBB2-A3CD-49F6-B602-9AD3D07BFAC2}" type="slidenum">
              <a:rPr lang="en-US"/>
              <a:pPr>
                <a:defRPr/>
              </a:pPr>
              <a:t>‹#›</a:t>
            </a:fld>
            <a:endParaRPr lang="en-US"/>
          </a:p>
        </p:txBody>
      </p:sp>
      <p:sp>
        <p:nvSpPr>
          <p:cNvPr id="5"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89F7AA0D-9A3B-4664-9FA6-8E2D38A391B3}"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CE81166-5C33-4E64-9ED4-DB4F6213A78C}" type="datetimeFigureOut">
              <a:rPr lang="en-US" smtClean="0"/>
              <a:pPr/>
              <a:t>3/11/2013</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890BA59-2CE7-400B-88B7-66272D2AE16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5.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5.xml.rels><?xml version="1.0" encoding="UTF-8" standalone="yes"?>
<Relationships xmlns="http://schemas.openxmlformats.org/package/2006/relationships"><Relationship Id="rId3" Type="http://schemas.openxmlformats.org/officeDocument/2006/relationships/hyperlink" Target="http://images.google.co.id/imgres?imgurl=http://myschoolnet.ppk.kpm.my/ingin_tahu/sains/imej/atom.gif&amp;imgrefurl=http://myschoolnet.ppk.kpm.my/ingin_tahu/sains/atom.htm&amp;h=146&amp;w=224&amp;sz=12&amp;tbnid=pN7V7CZ6LYIJ:&amp;tbnh=66&amp;tbnw=101&amp;hl=en&amp;start=103&amp;prev=/images?q=nukleus&amp;start=100&amp;hl=en&amp;lr=&amp;sa=N" TargetMode="Externa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286000"/>
            <a:ext cx="7543800" cy="914400"/>
          </a:xfrm>
        </p:spPr>
        <p:txBody>
          <a:bodyPr>
            <a:noAutofit/>
          </a:bodyPr>
          <a:lstStyle/>
          <a:p>
            <a:r>
              <a:rPr lang="en-US" sz="6000" b="1" dirty="0" smtClean="0">
                <a:solidFill>
                  <a:srgbClr val="FFFF00"/>
                </a:solidFill>
              </a:rPr>
              <a:t>Nuclear Chemistry</a:t>
            </a:r>
            <a:endParaRPr lang="en-US" sz="6000" b="1"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3"/>
          <p:cNvSpPr>
            <a:spLocks noGrp="1" noChangeArrowheads="1"/>
          </p:cNvSpPr>
          <p:nvPr>
            <p:ph type="subTitle" idx="1"/>
          </p:nvPr>
        </p:nvSpPr>
        <p:spPr>
          <a:xfrm>
            <a:off x="1622425" y="369888"/>
            <a:ext cx="5486400" cy="762000"/>
          </a:xfrm>
        </p:spPr>
        <p:txBody>
          <a:bodyPr/>
          <a:lstStyle/>
          <a:p>
            <a:pPr eaLnBrk="1" hangingPunct="1">
              <a:defRPr/>
            </a:pPr>
            <a:r>
              <a:rPr lang="en-US" sz="4400" b="1" dirty="0" smtClean="0">
                <a:solidFill>
                  <a:srgbClr val="FFFF00"/>
                </a:solidFill>
              </a:rPr>
              <a:t>Nuclear Chemistry</a:t>
            </a:r>
          </a:p>
        </p:txBody>
      </p:sp>
      <p:pic>
        <p:nvPicPr>
          <p:cNvPr id="1031" name="Picture 7"/>
          <p:cNvPicPr>
            <a:picLocks noChangeAspect="1" noChangeArrowheads="1"/>
          </p:cNvPicPr>
          <p:nvPr/>
        </p:nvPicPr>
        <p:blipFill>
          <a:blip r:embed="rId3"/>
          <a:srcRect/>
          <a:stretch>
            <a:fillRect/>
          </a:stretch>
        </p:blipFill>
        <p:spPr bwMode="auto">
          <a:xfrm>
            <a:off x="76200" y="1757363"/>
            <a:ext cx="8864600" cy="5024437"/>
          </a:xfrm>
          <a:prstGeom prst="rect">
            <a:avLst/>
          </a:prstGeom>
          <a:noFill/>
          <a:ln w="3175">
            <a:solidFill>
              <a:schemeClr val="tx1"/>
            </a:solidFill>
            <a:miter lim="800000"/>
            <a:headEnd/>
            <a:tailEnd/>
          </a:ln>
          <a:effectLst>
            <a:outerShdw dist="53882" dir="2700000" algn="ctr" rotWithShape="0">
              <a:schemeClr val="bg2"/>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a:srcRect/>
          <a:stretch>
            <a:fillRect/>
          </a:stretch>
        </p:blipFill>
        <p:spPr bwMode="auto">
          <a:xfrm>
            <a:off x="533400" y="1752600"/>
            <a:ext cx="3276600" cy="2743200"/>
          </a:xfrm>
          <a:prstGeom prst="rect">
            <a:avLst/>
          </a:prstGeom>
          <a:noFill/>
          <a:ln w="25400">
            <a:solidFill>
              <a:srgbClr val="FF0000"/>
            </a:solidFill>
            <a:miter lim="800000"/>
            <a:headEnd/>
            <a:tailEnd/>
          </a:ln>
          <a:effectLst/>
        </p:spPr>
      </p:pic>
      <p:pic>
        <p:nvPicPr>
          <p:cNvPr id="77827" name="Picture 3"/>
          <p:cNvPicPr>
            <a:picLocks noChangeAspect="1" noChangeArrowheads="1"/>
          </p:cNvPicPr>
          <p:nvPr/>
        </p:nvPicPr>
        <p:blipFill>
          <a:blip r:embed="rId3"/>
          <a:srcRect/>
          <a:stretch>
            <a:fillRect/>
          </a:stretch>
        </p:blipFill>
        <p:spPr bwMode="auto">
          <a:xfrm>
            <a:off x="4648200" y="1676400"/>
            <a:ext cx="3657600" cy="2819400"/>
          </a:xfrm>
          <a:prstGeom prst="rect">
            <a:avLst/>
          </a:prstGeom>
          <a:noFill/>
          <a:ln w="25400">
            <a:solidFill>
              <a:srgbClr val="FF0000"/>
            </a:solid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609600"/>
            <a:ext cx="7772400" cy="1143000"/>
          </a:xfrm>
          <a:prstGeom prst="rect">
            <a:avLst/>
          </a:prstGeom>
        </p:spPr>
        <p:txBody>
          <a:bodyPr/>
          <a:lstStyle/>
          <a:p>
            <a:pPr algn="ctr" eaLnBrk="1" hangingPunct="1">
              <a:defRPr/>
            </a:pPr>
            <a:r>
              <a:rPr lang="en-US" sz="4400" b="1" kern="0" dirty="0">
                <a:solidFill>
                  <a:srgbClr val="FF0000"/>
                </a:solidFill>
                <a:latin typeface="+mj-lt"/>
                <a:ea typeface="+mj-ea"/>
                <a:cs typeface="+mj-cs"/>
              </a:rPr>
              <a:t>Who studied the atom?</a:t>
            </a:r>
          </a:p>
        </p:txBody>
      </p:sp>
      <p:pic>
        <p:nvPicPr>
          <p:cNvPr id="8194" name="Picture 2"/>
          <p:cNvPicPr>
            <a:picLocks noChangeAspect="1" noChangeArrowheads="1"/>
          </p:cNvPicPr>
          <p:nvPr/>
        </p:nvPicPr>
        <p:blipFill>
          <a:blip r:embed="rId2"/>
          <a:srcRect/>
          <a:stretch>
            <a:fillRect/>
          </a:stretch>
        </p:blipFill>
        <p:spPr bwMode="auto">
          <a:xfrm>
            <a:off x="685800" y="1676400"/>
            <a:ext cx="7848600" cy="4219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en-US" b="1" dirty="0" smtClean="0">
                <a:solidFill>
                  <a:srgbClr val="FF0000"/>
                </a:solidFill>
              </a:rPr>
              <a:t>Development of Atomic Models </a:t>
            </a:r>
          </a:p>
        </p:txBody>
      </p:sp>
      <p:sp>
        <p:nvSpPr>
          <p:cNvPr id="29699" name="Text Box 5"/>
          <p:cNvSpPr txBox="1">
            <a:spLocks noChangeArrowheads="1"/>
          </p:cNvSpPr>
          <p:nvPr/>
        </p:nvSpPr>
        <p:spPr bwMode="grayWhite">
          <a:xfrm>
            <a:off x="152400" y="1458913"/>
            <a:ext cx="7391400" cy="2225675"/>
          </a:xfrm>
          <a:prstGeom prst="rect">
            <a:avLst/>
          </a:prstGeom>
          <a:noFill/>
          <a:ln w="9525" algn="ctr">
            <a:noFill/>
            <a:miter lim="800000"/>
            <a:headEnd/>
            <a:tailEnd/>
          </a:ln>
        </p:spPr>
        <p:txBody>
          <a:bodyPr>
            <a:spAutoFit/>
          </a:bodyPr>
          <a:lstStyle/>
          <a:p>
            <a:pPr indent="862013"/>
            <a:r>
              <a:rPr lang="en-US" sz="2000">
                <a:solidFill>
                  <a:schemeClr val="tx2"/>
                </a:solidFill>
              </a:rPr>
              <a:t>One of concept of atom was proposed by the ancient Greek philosopher, </a:t>
            </a:r>
            <a:r>
              <a:rPr lang="en-US" sz="2000">
                <a:solidFill>
                  <a:schemeClr val="accent1"/>
                </a:solidFill>
              </a:rPr>
              <a:t>Democritus</a:t>
            </a:r>
            <a:r>
              <a:rPr lang="en-US" sz="2000">
                <a:solidFill>
                  <a:schemeClr val="tx2"/>
                </a:solidFill>
              </a:rPr>
              <a:t>. </a:t>
            </a:r>
            <a:r>
              <a:rPr lang="en-US" sz="2000">
                <a:solidFill>
                  <a:schemeClr val="accent1"/>
                </a:solidFill>
              </a:rPr>
              <a:t>Democritus</a:t>
            </a:r>
            <a:r>
              <a:rPr lang="en-US" sz="2000">
                <a:solidFill>
                  <a:schemeClr val="tx2"/>
                </a:solidFill>
              </a:rPr>
              <a:t> and his followers believed that every object or matter found in this world is composed by the minute, invisible, indivisible particles called atom. Atom is the simplest and smallest division of an object or matter. The word atom is derived from Greek </a:t>
            </a:r>
            <a:r>
              <a:rPr lang="en-US" sz="2000">
                <a:solidFill>
                  <a:schemeClr val="accent1"/>
                </a:solidFill>
              </a:rPr>
              <a:t>atomos</a:t>
            </a:r>
            <a:r>
              <a:rPr lang="en-US" sz="2000">
                <a:solidFill>
                  <a:schemeClr val="tx2"/>
                </a:solidFill>
              </a:rPr>
              <a:t> meaning “unable to be cut”</a:t>
            </a:r>
          </a:p>
        </p:txBody>
      </p:sp>
      <p:pic>
        <p:nvPicPr>
          <p:cNvPr id="29700" name="Picture 6" descr="Demokritus"/>
          <p:cNvPicPr>
            <a:picLocks noChangeAspect="1" noChangeArrowheads="1"/>
          </p:cNvPicPr>
          <p:nvPr/>
        </p:nvPicPr>
        <p:blipFill>
          <a:blip r:embed="rId3"/>
          <a:srcRect/>
          <a:stretch>
            <a:fillRect/>
          </a:stretch>
        </p:blipFill>
        <p:spPr bwMode="auto">
          <a:xfrm>
            <a:off x="7543800" y="1524000"/>
            <a:ext cx="1255713" cy="1828800"/>
          </a:xfrm>
          <a:prstGeom prst="rect">
            <a:avLst/>
          </a:prstGeom>
          <a:noFill/>
          <a:ln w="9525">
            <a:noFill/>
            <a:miter lim="800000"/>
            <a:headEnd/>
            <a:tailEnd/>
          </a:ln>
        </p:spPr>
      </p:pic>
      <p:sp>
        <p:nvSpPr>
          <p:cNvPr id="29701" name="Text Box 7"/>
          <p:cNvSpPr txBox="1">
            <a:spLocks noChangeArrowheads="1"/>
          </p:cNvSpPr>
          <p:nvPr/>
        </p:nvSpPr>
        <p:spPr bwMode="grayWhite">
          <a:xfrm>
            <a:off x="152400" y="3657600"/>
            <a:ext cx="8991600" cy="2225675"/>
          </a:xfrm>
          <a:prstGeom prst="rect">
            <a:avLst/>
          </a:prstGeom>
          <a:noFill/>
          <a:ln w="9525" algn="ctr">
            <a:noFill/>
            <a:miter lim="800000"/>
            <a:headEnd/>
            <a:tailEnd/>
          </a:ln>
        </p:spPr>
        <p:txBody>
          <a:bodyPr>
            <a:spAutoFit/>
          </a:bodyPr>
          <a:lstStyle/>
          <a:p>
            <a:pPr indent="862013"/>
            <a:r>
              <a:rPr lang="en-US" sz="2000">
                <a:solidFill>
                  <a:schemeClr val="tx2"/>
                </a:solidFill>
              </a:rPr>
              <a:t>According to Democritos, atoms are made up of precisely the same matter, but atoms of different elements differ in shape, size, weight, arrangement, and position. The size, shape, and arrangement of atoms of a substance determinethe substance properties.</a:t>
            </a:r>
          </a:p>
          <a:p>
            <a:pPr indent="862013"/>
            <a:r>
              <a:rPr lang="en-US" sz="2000">
                <a:solidFill>
                  <a:schemeClr val="tx2"/>
                </a:solidFill>
              </a:rPr>
              <a:t>The followings are descriptions of atomic models development by scientists after Democritus and the modern atomic model believed at the present day.</a:t>
            </a:r>
          </a:p>
        </p:txBody>
      </p:sp>
    </p:spTree>
    <p:custDataLst>
      <p:tags r:id="rId1"/>
    </p:custData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3"/>
          <p:cNvSpPr txBox="1">
            <a:spLocks noChangeArrowheads="1"/>
          </p:cNvSpPr>
          <p:nvPr/>
        </p:nvSpPr>
        <p:spPr bwMode="grayWhite">
          <a:xfrm>
            <a:off x="152400" y="490538"/>
            <a:ext cx="8991600" cy="708025"/>
          </a:xfrm>
          <a:prstGeom prst="rect">
            <a:avLst/>
          </a:prstGeom>
          <a:noFill/>
          <a:ln w="9525" algn="ctr">
            <a:noFill/>
            <a:miter lim="800000"/>
            <a:headEnd/>
            <a:tailEnd/>
          </a:ln>
        </p:spPr>
        <p:txBody>
          <a:bodyPr>
            <a:spAutoFit/>
          </a:bodyPr>
          <a:lstStyle/>
          <a:p>
            <a:pPr algn="ctr"/>
            <a:r>
              <a:rPr lang="en-US" sz="4000" b="1" dirty="0">
                <a:solidFill>
                  <a:srgbClr val="FF0000"/>
                </a:solidFill>
              </a:rPr>
              <a:t>Dalton’s Atomic Model</a:t>
            </a:r>
          </a:p>
        </p:txBody>
      </p:sp>
      <p:sp>
        <p:nvSpPr>
          <p:cNvPr id="30723" name="Text Box 5"/>
          <p:cNvSpPr txBox="1">
            <a:spLocks noChangeArrowheads="1"/>
          </p:cNvSpPr>
          <p:nvPr/>
        </p:nvSpPr>
        <p:spPr bwMode="grayWhite">
          <a:xfrm>
            <a:off x="457200" y="1889125"/>
            <a:ext cx="6553200" cy="1920875"/>
          </a:xfrm>
          <a:prstGeom prst="rect">
            <a:avLst/>
          </a:prstGeom>
          <a:noFill/>
          <a:ln w="9525" algn="ctr">
            <a:noFill/>
            <a:miter lim="800000"/>
            <a:headEnd/>
            <a:tailEnd/>
          </a:ln>
        </p:spPr>
        <p:txBody>
          <a:bodyPr>
            <a:spAutoFit/>
          </a:bodyPr>
          <a:lstStyle/>
          <a:p>
            <a:pPr indent="862013"/>
            <a:r>
              <a:rPr lang="en-US" sz="2000">
                <a:solidFill>
                  <a:schemeClr val="tx2"/>
                </a:solidFill>
              </a:rPr>
              <a:t>In the early 19-th century (1808), a British chemist and physicist “John Dalton” (1766-1844) studied thoroughly how different elements, such as hydrogen and oxygen, could combine to form another substance ex. water. Dalton made two assertions about atoms, which is :</a:t>
            </a:r>
          </a:p>
        </p:txBody>
      </p:sp>
      <p:sp>
        <p:nvSpPr>
          <p:cNvPr id="30724" name="Text Box 6"/>
          <p:cNvSpPr txBox="1">
            <a:spLocks noChangeArrowheads="1"/>
          </p:cNvSpPr>
          <p:nvPr/>
        </p:nvSpPr>
        <p:spPr bwMode="grayWhite">
          <a:xfrm>
            <a:off x="457200" y="3717925"/>
            <a:ext cx="8686800" cy="1311275"/>
          </a:xfrm>
          <a:prstGeom prst="rect">
            <a:avLst/>
          </a:prstGeom>
          <a:noFill/>
          <a:ln w="9525" algn="ctr">
            <a:noFill/>
            <a:miter lim="800000"/>
            <a:headEnd/>
            <a:tailEnd/>
          </a:ln>
        </p:spPr>
        <p:txBody>
          <a:bodyPr>
            <a:spAutoFit/>
          </a:bodyPr>
          <a:lstStyle/>
          <a:p>
            <a:pPr marL="342900" indent="-342900">
              <a:buFontTx/>
              <a:buAutoNum type="alphaLcPeriod"/>
            </a:pPr>
            <a:r>
              <a:rPr lang="en-US" sz="2000">
                <a:solidFill>
                  <a:schemeClr val="tx2"/>
                </a:solidFill>
              </a:rPr>
              <a:t>Atoms of each element are all identical to one another, but different from the atoms of all other elements</a:t>
            </a:r>
          </a:p>
          <a:p>
            <a:pPr marL="342900" indent="-342900">
              <a:buFontTx/>
              <a:buAutoNum type="alphaLcPeriod"/>
            </a:pPr>
            <a:r>
              <a:rPr lang="en-US" sz="2000">
                <a:solidFill>
                  <a:schemeClr val="tx2"/>
                </a:solidFill>
              </a:rPr>
              <a:t>Atom of different elements can combine to form more complex substances</a:t>
            </a:r>
          </a:p>
        </p:txBody>
      </p:sp>
      <p:pic>
        <p:nvPicPr>
          <p:cNvPr id="30725" name="Picture 7" descr="John-Dalton02"/>
          <p:cNvPicPr>
            <a:picLocks noChangeAspect="1" noChangeArrowheads="1"/>
          </p:cNvPicPr>
          <p:nvPr/>
        </p:nvPicPr>
        <p:blipFill>
          <a:blip r:embed="rId3"/>
          <a:srcRect/>
          <a:stretch>
            <a:fillRect/>
          </a:stretch>
        </p:blipFill>
        <p:spPr bwMode="auto">
          <a:xfrm>
            <a:off x="7407275" y="1981200"/>
            <a:ext cx="1406525" cy="1676400"/>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685800" y="1295400"/>
            <a:ext cx="8255000" cy="2369880"/>
          </a:xfrm>
          <a:prstGeom prst="rect">
            <a:avLst/>
          </a:prstGeom>
          <a:noFill/>
          <a:ln w="9525">
            <a:noFill/>
            <a:miter lim="800000"/>
            <a:headEnd/>
            <a:tailEnd/>
          </a:ln>
        </p:spPr>
        <p:txBody>
          <a:bodyPr wrap="square">
            <a:spAutoFit/>
          </a:bodyPr>
          <a:lstStyle/>
          <a:p>
            <a:pPr marL="457200" indent="-457200" eaLnBrk="1" hangingPunct="1">
              <a:buClr>
                <a:srgbClr val="C00000"/>
              </a:buClr>
              <a:buFont typeface="Wingdings" pitchFamily="2" charset="2"/>
              <a:buAutoNum type="arabicParenR"/>
            </a:pPr>
            <a:r>
              <a:rPr lang="en-US" sz="2400" dirty="0">
                <a:latin typeface="Arial" charset="0"/>
              </a:rPr>
              <a:t>All elements are composed of tiny indivisible particles called atoms</a:t>
            </a:r>
          </a:p>
          <a:p>
            <a:pPr marL="457200" indent="-457200" eaLnBrk="1" hangingPunct="1">
              <a:buClr>
                <a:srgbClr val="C00000"/>
              </a:buClr>
              <a:buFont typeface="Wingdings" pitchFamily="2" charset="2"/>
              <a:buAutoNum type="arabicParenR"/>
            </a:pPr>
            <a:r>
              <a:rPr lang="en-US" sz="2400" dirty="0">
                <a:latin typeface="Arial" charset="0"/>
              </a:rPr>
              <a:t>Atoms of the same element are identical.  Atoms of any one element are different from those of any other element.</a:t>
            </a:r>
          </a:p>
          <a:p>
            <a:pPr marL="457200" indent="-457200" eaLnBrk="1" hangingPunct="1"/>
            <a:endParaRPr lang="en-US" sz="2800" b="1" dirty="0">
              <a:latin typeface="Comic Sans MS" pitchFamily="66" charset="0"/>
            </a:endParaRPr>
          </a:p>
        </p:txBody>
      </p:sp>
      <p:sp>
        <p:nvSpPr>
          <p:cNvPr id="3" name="Text Box 3"/>
          <p:cNvSpPr txBox="1">
            <a:spLocks noChangeArrowheads="1"/>
          </p:cNvSpPr>
          <p:nvPr/>
        </p:nvSpPr>
        <p:spPr bwMode="auto">
          <a:xfrm>
            <a:off x="609600" y="3429000"/>
            <a:ext cx="8110537" cy="2308324"/>
          </a:xfrm>
          <a:prstGeom prst="rect">
            <a:avLst/>
          </a:prstGeom>
          <a:noFill/>
          <a:ln w="9525">
            <a:noFill/>
            <a:miter lim="800000"/>
            <a:headEnd/>
            <a:tailEnd/>
          </a:ln>
        </p:spPr>
        <p:txBody>
          <a:bodyPr wrap="square">
            <a:spAutoFit/>
          </a:bodyPr>
          <a:lstStyle/>
          <a:p>
            <a:pPr marL="457200" indent="-457200" eaLnBrk="1" hangingPunct="1">
              <a:buClr>
                <a:srgbClr val="C00000"/>
              </a:buClr>
              <a:buFont typeface="Wingdings" pitchFamily="2" charset="2"/>
              <a:buAutoNum type="arabicParenR" startAt="3"/>
            </a:pPr>
            <a:r>
              <a:rPr lang="en-US" sz="2400" dirty="0">
                <a:latin typeface="Arial" charset="0"/>
              </a:rPr>
              <a:t>Atoms of different elements combine in simple whole-number ratios to form chemical </a:t>
            </a:r>
            <a:r>
              <a:rPr lang="en-US" sz="2400" dirty="0" smtClean="0">
                <a:latin typeface="Arial" charset="0"/>
              </a:rPr>
              <a:t>compounds</a:t>
            </a:r>
          </a:p>
          <a:p>
            <a:pPr marL="457200" indent="-457200" eaLnBrk="1" hangingPunct="1">
              <a:buClr>
                <a:srgbClr val="C00000"/>
              </a:buClr>
              <a:buFont typeface="Wingdings" pitchFamily="2" charset="2"/>
              <a:buAutoNum type="arabicParenR" startAt="3"/>
            </a:pPr>
            <a:endParaRPr lang="en-US" sz="2400" dirty="0">
              <a:latin typeface="Arial" charset="0"/>
            </a:endParaRPr>
          </a:p>
          <a:p>
            <a:pPr marL="457200" indent="-457200" eaLnBrk="1" hangingPunct="1">
              <a:buClr>
                <a:srgbClr val="C00000"/>
              </a:buClr>
              <a:buFont typeface="Wingdings" pitchFamily="2" charset="2"/>
              <a:buAutoNum type="arabicParenR" startAt="3"/>
            </a:pPr>
            <a:r>
              <a:rPr lang="en-US" sz="2400" dirty="0">
                <a:latin typeface="Arial" charset="0"/>
              </a:rPr>
              <a:t>In chemical reactions, atoms are combined, separated, or rearranged – but never changed into atoms of another element.</a:t>
            </a:r>
          </a:p>
        </p:txBody>
      </p:sp>
      <p:sp>
        <p:nvSpPr>
          <p:cNvPr id="4" name="Rectangle 2"/>
          <p:cNvSpPr txBox="1">
            <a:spLocks noRot="1" noChangeArrowheads="1"/>
          </p:cNvSpPr>
          <p:nvPr/>
        </p:nvSpPr>
        <p:spPr>
          <a:xfrm>
            <a:off x="211138" y="381000"/>
            <a:ext cx="8932862" cy="70485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sng" strike="noStrike" kern="1200" cap="none" spc="0" normalizeH="0" baseline="0" noProof="0" dirty="0" smtClean="0">
                <a:ln>
                  <a:noFill/>
                </a:ln>
                <a:solidFill>
                  <a:srgbClr val="FF0000"/>
                </a:solidFill>
                <a:effectLst/>
                <a:uLnTx/>
                <a:uFillTx/>
                <a:latin typeface="Arial" charset="0"/>
                <a:ea typeface="+mj-ea"/>
                <a:cs typeface="+mj-cs"/>
              </a:rPr>
              <a:t>Dalton’s Atomic Theory</a:t>
            </a:r>
            <a:r>
              <a:rPr kumimoji="0" lang="en-US" sz="3200" b="1" i="0" u="none" strike="noStrike" kern="1200" cap="none" spc="0" normalizeH="0" baseline="0" noProof="0" dirty="0" smtClean="0">
                <a:ln>
                  <a:noFill/>
                </a:ln>
                <a:solidFill>
                  <a:srgbClr val="FF0000"/>
                </a:solidFill>
                <a:effectLst/>
                <a:uLnTx/>
                <a:uFillTx/>
                <a:latin typeface="Arial" charset="0"/>
                <a:ea typeface="+mj-ea"/>
                <a:cs typeface="+mj-cs"/>
              </a:rPr>
              <a:t>  (experiment based)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P spid="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1042988" y="304800"/>
            <a:ext cx="6970712" cy="646113"/>
          </a:xfrm>
          <a:prstGeom prst="rect">
            <a:avLst/>
          </a:prstGeom>
          <a:noFill/>
          <a:ln w="9525">
            <a:noFill/>
            <a:miter lim="800000"/>
            <a:headEnd/>
            <a:tailEnd/>
          </a:ln>
        </p:spPr>
        <p:txBody>
          <a:bodyPr wrap="none">
            <a:spAutoFit/>
          </a:bodyPr>
          <a:lstStyle/>
          <a:p>
            <a:r>
              <a:rPr lang="en-US" sz="3600" dirty="0">
                <a:solidFill>
                  <a:srgbClr val="FF0000"/>
                </a:solidFill>
              </a:rPr>
              <a:t>Limitations of Dalton’s atomic theory</a:t>
            </a:r>
          </a:p>
        </p:txBody>
      </p:sp>
      <p:sp>
        <p:nvSpPr>
          <p:cNvPr id="15363" name="Rectangle 2"/>
          <p:cNvSpPr>
            <a:spLocks noChangeArrowheads="1"/>
          </p:cNvSpPr>
          <p:nvPr/>
        </p:nvSpPr>
        <p:spPr bwMode="auto">
          <a:xfrm>
            <a:off x="403225" y="1455738"/>
            <a:ext cx="8393113" cy="2246312"/>
          </a:xfrm>
          <a:prstGeom prst="rect">
            <a:avLst/>
          </a:prstGeom>
          <a:noFill/>
          <a:ln w="9525">
            <a:noFill/>
            <a:miter lim="800000"/>
            <a:headEnd/>
            <a:tailEnd/>
          </a:ln>
        </p:spPr>
        <p:txBody>
          <a:bodyPr>
            <a:spAutoFit/>
          </a:bodyPr>
          <a:lstStyle/>
          <a:p>
            <a:pPr algn="just"/>
            <a:r>
              <a:rPr lang="en-US" sz="2800" dirty="0">
                <a:solidFill>
                  <a:srgbClr val="002060"/>
                </a:solidFill>
              </a:rPr>
              <a:t>According to Dalton’s atomic theory atoms combine in the ratio of  small whole numbers to form compounds. This is not seen in complex  organic compounds like sugar C12H22O11. Ratio of C, H and O is 12:22:11 which is not simple.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grayWhite">
          <a:xfrm>
            <a:off x="152400" y="349250"/>
            <a:ext cx="8991600" cy="706438"/>
          </a:xfrm>
          <a:prstGeom prst="rect">
            <a:avLst/>
          </a:prstGeom>
          <a:noFill/>
          <a:ln w="9525" algn="ctr">
            <a:noFill/>
            <a:miter lim="800000"/>
            <a:headEnd/>
            <a:tailEnd/>
          </a:ln>
        </p:spPr>
        <p:txBody>
          <a:bodyPr>
            <a:spAutoFit/>
          </a:bodyPr>
          <a:lstStyle/>
          <a:p>
            <a:pPr algn="ctr"/>
            <a:r>
              <a:rPr lang="en-US" sz="4000" b="1" dirty="0">
                <a:solidFill>
                  <a:srgbClr val="FF0000"/>
                </a:solidFill>
              </a:rPr>
              <a:t>Thomson’s Atomic Model</a:t>
            </a:r>
          </a:p>
        </p:txBody>
      </p:sp>
      <p:sp>
        <p:nvSpPr>
          <p:cNvPr id="31747" name="Text Box 3"/>
          <p:cNvSpPr txBox="1">
            <a:spLocks noChangeArrowheads="1"/>
          </p:cNvSpPr>
          <p:nvPr/>
        </p:nvSpPr>
        <p:spPr bwMode="grayWhite">
          <a:xfrm>
            <a:off x="457200" y="1905000"/>
            <a:ext cx="6477000" cy="1323439"/>
          </a:xfrm>
          <a:prstGeom prst="rect">
            <a:avLst/>
          </a:prstGeom>
          <a:noFill/>
          <a:ln w="9525" algn="ctr">
            <a:noFill/>
            <a:miter lim="800000"/>
            <a:headEnd/>
            <a:tailEnd/>
          </a:ln>
        </p:spPr>
        <p:txBody>
          <a:bodyPr>
            <a:spAutoFit/>
          </a:bodyPr>
          <a:lstStyle/>
          <a:p>
            <a:pPr indent="862013"/>
            <a:r>
              <a:rPr lang="en-US" sz="2000" dirty="0">
                <a:solidFill>
                  <a:schemeClr val="tx2"/>
                </a:solidFill>
              </a:rPr>
              <a:t>Since the discovery of electron as an elementary particle which is negatively charged, the validity of Dalton’s atomic </a:t>
            </a:r>
            <a:r>
              <a:rPr lang="en-US" sz="2000" dirty="0" smtClean="0">
                <a:solidFill>
                  <a:schemeClr val="tx2"/>
                </a:solidFill>
              </a:rPr>
              <a:t>theory </a:t>
            </a:r>
            <a:r>
              <a:rPr lang="en-US" sz="2000" dirty="0" err="1">
                <a:solidFill>
                  <a:schemeClr val="tx2"/>
                </a:solidFill>
              </a:rPr>
              <a:t>begans</a:t>
            </a:r>
            <a:r>
              <a:rPr lang="en-US" sz="2000" dirty="0">
                <a:solidFill>
                  <a:schemeClr val="tx2"/>
                </a:solidFill>
              </a:rPr>
              <a:t> to be questionable. In 1899, a </a:t>
            </a:r>
            <a:r>
              <a:rPr lang="en-US" sz="2000" dirty="0" err="1">
                <a:solidFill>
                  <a:schemeClr val="tx2"/>
                </a:solidFill>
              </a:rPr>
              <a:t>british</a:t>
            </a:r>
            <a:r>
              <a:rPr lang="en-US" sz="2000" dirty="0">
                <a:solidFill>
                  <a:schemeClr val="tx2"/>
                </a:solidFill>
              </a:rPr>
              <a:t> physicist, Sir Joseph Thomson, proposed :</a:t>
            </a:r>
          </a:p>
        </p:txBody>
      </p:sp>
      <p:sp>
        <p:nvSpPr>
          <p:cNvPr id="31748" name="Text Box 4"/>
          <p:cNvSpPr txBox="1">
            <a:spLocks noChangeArrowheads="1"/>
          </p:cNvSpPr>
          <p:nvPr/>
        </p:nvSpPr>
        <p:spPr bwMode="grayWhite">
          <a:xfrm>
            <a:off x="457200" y="3581400"/>
            <a:ext cx="8686800" cy="1311275"/>
          </a:xfrm>
          <a:prstGeom prst="rect">
            <a:avLst/>
          </a:prstGeom>
          <a:noFill/>
          <a:ln w="9525" algn="ctr">
            <a:noFill/>
            <a:miter lim="800000"/>
            <a:headEnd/>
            <a:tailEnd/>
          </a:ln>
        </p:spPr>
        <p:txBody>
          <a:bodyPr>
            <a:spAutoFit/>
          </a:bodyPr>
          <a:lstStyle/>
          <a:p>
            <a:pPr marL="342900" indent="-342900">
              <a:buFontTx/>
              <a:buAutoNum type="alphaLcPeriod"/>
            </a:pPr>
            <a:r>
              <a:rPr lang="en-US" sz="2000">
                <a:solidFill>
                  <a:schemeClr val="tx2"/>
                </a:solidFill>
              </a:rPr>
              <a:t>An atomic model callaed </a:t>
            </a:r>
            <a:r>
              <a:rPr lang="en-US" sz="2000">
                <a:solidFill>
                  <a:srgbClr val="FF0000"/>
                </a:solidFill>
              </a:rPr>
              <a:t>raisin plum pudding model</a:t>
            </a:r>
            <a:r>
              <a:rPr lang="en-US" sz="2000">
                <a:solidFill>
                  <a:schemeClr val="tx2"/>
                </a:solidFill>
              </a:rPr>
              <a:t>. </a:t>
            </a:r>
          </a:p>
          <a:p>
            <a:pPr marL="342900" indent="-342900">
              <a:buFontTx/>
              <a:buAutoNum type="alphaLcPeriod"/>
            </a:pPr>
            <a:r>
              <a:rPr lang="en-US" sz="2000">
                <a:solidFill>
                  <a:schemeClr val="tx2"/>
                </a:solidFill>
              </a:rPr>
              <a:t>Thomson described atom as a positively charged sphere containing several negatively charged particles called </a:t>
            </a:r>
            <a:r>
              <a:rPr lang="en-US" sz="2000">
                <a:solidFill>
                  <a:srgbClr val="FF0000"/>
                </a:solidFill>
              </a:rPr>
              <a:t>electrons</a:t>
            </a:r>
            <a:r>
              <a:rPr lang="en-US" sz="2000">
                <a:solidFill>
                  <a:schemeClr val="tx2"/>
                </a:solidFill>
              </a:rPr>
              <a:t>. Electrons are scattered in the sphere like raisins in a plum pudding</a:t>
            </a:r>
          </a:p>
        </p:txBody>
      </p:sp>
      <p:pic>
        <p:nvPicPr>
          <p:cNvPr id="31749" name="Picture 6" descr="JJ Thomson01"/>
          <p:cNvPicPr>
            <a:picLocks noChangeAspect="1" noChangeArrowheads="1"/>
          </p:cNvPicPr>
          <p:nvPr/>
        </p:nvPicPr>
        <p:blipFill>
          <a:blip r:embed="rId3"/>
          <a:srcRect/>
          <a:stretch>
            <a:fillRect/>
          </a:stretch>
        </p:blipFill>
        <p:spPr bwMode="auto">
          <a:xfrm>
            <a:off x="7250113" y="1828800"/>
            <a:ext cx="1360487" cy="1676400"/>
          </a:xfrm>
          <a:prstGeom prst="rect">
            <a:avLst/>
          </a:prstGeom>
          <a:noFill/>
          <a:ln w="9525">
            <a:noFill/>
            <a:miter lim="800000"/>
            <a:headEnd/>
            <a:tailEnd/>
          </a:ln>
        </p:spPr>
      </p:pic>
      <p:grpSp>
        <p:nvGrpSpPr>
          <p:cNvPr id="2" name="Group 18"/>
          <p:cNvGrpSpPr>
            <a:grpSpLocks/>
          </p:cNvGrpSpPr>
          <p:nvPr/>
        </p:nvGrpSpPr>
        <p:grpSpPr bwMode="auto">
          <a:xfrm>
            <a:off x="914400" y="5029200"/>
            <a:ext cx="1447800" cy="1447800"/>
            <a:chOff x="4560" y="3168"/>
            <a:chExt cx="912" cy="912"/>
          </a:xfrm>
        </p:grpSpPr>
        <p:sp>
          <p:nvSpPr>
            <p:cNvPr id="31751" name="Oval 16"/>
            <p:cNvSpPr>
              <a:spLocks noChangeArrowheads="1"/>
            </p:cNvSpPr>
            <p:nvPr/>
          </p:nvSpPr>
          <p:spPr bwMode="auto">
            <a:xfrm>
              <a:off x="4560" y="3168"/>
              <a:ext cx="912" cy="912"/>
            </a:xfrm>
            <a:prstGeom prst="ellipse">
              <a:avLst/>
            </a:prstGeom>
            <a:solidFill>
              <a:srgbClr val="FDC529"/>
            </a:solidFill>
            <a:ln w="9525">
              <a:solidFill>
                <a:schemeClr val="tx1"/>
              </a:solidFill>
              <a:round/>
              <a:headEnd/>
              <a:tailEnd/>
            </a:ln>
          </p:spPr>
          <p:txBody>
            <a:bodyPr wrap="none" anchor="ctr"/>
            <a:lstStyle/>
            <a:p>
              <a:endParaRPr lang="en-US"/>
            </a:p>
          </p:txBody>
        </p:sp>
        <p:grpSp>
          <p:nvGrpSpPr>
            <p:cNvPr id="3" name="Group 17"/>
            <p:cNvGrpSpPr>
              <a:grpSpLocks/>
            </p:cNvGrpSpPr>
            <p:nvPr/>
          </p:nvGrpSpPr>
          <p:grpSpPr bwMode="auto">
            <a:xfrm>
              <a:off x="4608" y="3216"/>
              <a:ext cx="816" cy="816"/>
              <a:chOff x="4704" y="3216"/>
              <a:chExt cx="816" cy="816"/>
            </a:xfrm>
          </p:grpSpPr>
          <p:sp>
            <p:nvSpPr>
              <p:cNvPr id="31753" name="Oval 8"/>
              <p:cNvSpPr>
                <a:spLocks noChangeArrowheads="1"/>
              </p:cNvSpPr>
              <p:nvPr/>
            </p:nvSpPr>
            <p:spPr bwMode="auto">
              <a:xfrm>
                <a:off x="4704" y="3408"/>
                <a:ext cx="240" cy="240"/>
              </a:xfrm>
              <a:prstGeom prst="ellipse">
                <a:avLst/>
              </a:prstGeom>
              <a:solidFill>
                <a:srgbClr val="FF3300"/>
              </a:solidFill>
              <a:ln w="9525">
                <a:solidFill>
                  <a:schemeClr val="tx1"/>
                </a:solidFill>
                <a:round/>
                <a:headEnd/>
                <a:tailEnd/>
              </a:ln>
            </p:spPr>
            <p:txBody>
              <a:bodyPr wrap="none" anchor="ctr"/>
              <a:lstStyle/>
              <a:p>
                <a:r>
                  <a:rPr lang="en-US"/>
                  <a:t>+</a:t>
                </a:r>
              </a:p>
            </p:txBody>
          </p:sp>
          <p:sp>
            <p:nvSpPr>
              <p:cNvPr id="31754" name="Oval 9"/>
              <p:cNvSpPr>
                <a:spLocks noChangeArrowheads="1"/>
              </p:cNvSpPr>
              <p:nvPr/>
            </p:nvSpPr>
            <p:spPr bwMode="auto">
              <a:xfrm>
                <a:off x="4752" y="3648"/>
                <a:ext cx="240" cy="240"/>
              </a:xfrm>
              <a:prstGeom prst="ellipse">
                <a:avLst/>
              </a:prstGeom>
              <a:solidFill>
                <a:srgbClr val="00CCFF"/>
              </a:solidFill>
              <a:ln w="9525">
                <a:solidFill>
                  <a:schemeClr val="tx1"/>
                </a:solidFill>
                <a:round/>
                <a:headEnd/>
                <a:tailEnd/>
              </a:ln>
            </p:spPr>
            <p:txBody>
              <a:bodyPr wrap="none" anchor="ctr"/>
              <a:lstStyle/>
              <a:p>
                <a:r>
                  <a:rPr lang="en-US"/>
                  <a:t>-</a:t>
                </a:r>
              </a:p>
            </p:txBody>
          </p:sp>
          <p:sp>
            <p:nvSpPr>
              <p:cNvPr id="31755" name="Oval 10"/>
              <p:cNvSpPr>
                <a:spLocks noChangeArrowheads="1"/>
              </p:cNvSpPr>
              <p:nvPr/>
            </p:nvSpPr>
            <p:spPr bwMode="auto">
              <a:xfrm>
                <a:off x="4992" y="3504"/>
                <a:ext cx="240" cy="240"/>
              </a:xfrm>
              <a:prstGeom prst="ellipse">
                <a:avLst/>
              </a:prstGeom>
              <a:solidFill>
                <a:srgbClr val="00CCFF"/>
              </a:solidFill>
              <a:ln w="9525">
                <a:solidFill>
                  <a:schemeClr val="tx1"/>
                </a:solidFill>
                <a:round/>
                <a:headEnd/>
                <a:tailEnd/>
              </a:ln>
            </p:spPr>
            <p:txBody>
              <a:bodyPr wrap="none" anchor="ctr"/>
              <a:lstStyle/>
              <a:p>
                <a:r>
                  <a:rPr lang="en-US"/>
                  <a:t>-</a:t>
                </a:r>
              </a:p>
            </p:txBody>
          </p:sp>
          <p:sp>
            <p:nvSpPr>
              <p:cNvPr id="31756" name="Oval 11"/>
              <p:cNvSpPr>
                <a:spLocks noChangeArrowheads="1"/>
              </p:cNvSpPr>
              <p:nvPr/>
            </p:nvSpPr>
            <p:spPr bwMode="auto">
              <a:xfrm>
                <a:off x="5232" y="3648"/>
                <a:ext cx="240" cy="240"/>
              </a:xfrm>
              <a:prstGeom prst="ellipse">
                <a:avLst/>
              </a:prstGeom>
              <a:solidFill>
                <a:srgbClr val="FF3300"/>
              </a:solidFill>
              <a:ln w="9525">
                <a:solidFill>
                  <a:schemeClr val="tx1"/>
                </a:solidFill>
                <a:round/>
                <a:headEnd/>
                <a:tailEnd/>
              </a:ln>
            </p:spPr>
            <p:txBody>
              <a:bodyPr wrap="none" anchor="ctr"/>
              <a:lstStyle/>
              <a:p>
                <a:r>
                  <a:rPr lang="en-US"/>
                  <a:t>+</a:t>
                </a:r>
              </a:p>
            </p:txBody>
          </p:sp>
          <p:sp>
            <p:nvSpPr>
              <p:cNvPr id="31757" name="Oval 12"/>
              <p:cNvSpPr>
                <a:spLocks noChangeArrowheads="1"/>
              </p:cNvSpPr>
              <p:nvPr/>
            </p:nvSpPr>
            <p:spPr bwMode="auto">
              <a:xfrm>
                <a:off x="5280" y="3408"/>
                <a:ext cx="240" cy="240"/>
              </a:xfrm>
              <a:prstGeom prst="ellipse">
                <a:avLst/>
              </a:prstGeom>
              <a:solidFill>
                <a:srgbClr val="00CCFF"/>
              </a:solidFill>
              <a:ln w="9525">
                <a:solidFill>
                  <a:schemeClr val="tx1"/>
                </a:solidFill>
                <a:round/>
                <a:headEnd/>
                <a:tailEnd/>
              </a:ln>
            </p:spPr>
            <p:txBody>
              <a:bodyPr wrap="none" anchor="ctr"/>
              <a:lstStyle/>
              <a:p>
                <a:r>
                  <a:rPr lang="en-US"/>
                  <a:t>-</a:t>
                </a:r>
              </a:p>
            </p:txBody>
          </p:sp>
          <p:sp>
            <p:nvSpPr>
              <p:cNvPr id="31758" name="Oval 13"/>
              <p:cNvSpPr>
                <a:spLocks noChangeArrowheads="1"/>
              </p:cNvSpPr>
              <p:nvPr/>
            </p:nvSpPr>
            <p:spPr bwMode="auto">
              <a:xfrm>
                <a:off x="5136" y="3216"/>
                <a:ext cx="240" cy="240"/>
              </a:xfrm>
              <a:prstGeom prst="ellipse">
                <a:avLst/>
              </a:prstGeom>
              <a:solidFill>
                <a:srgbClr val="FF3300"/>
              </a:solidFill>
              <a:ln w="9525">
                <a:solidFill>
                  <a:schemeClr val="tx1"/>
                </a:solidFill>
                <a:round/>
                <a:headEnd/>
                <a:tailEnd/>
              </a:ln>
            </p:spPr>
            <p:txBody>
              <a:bodyPr wrap="none" anchor="ctr"/>
              <a:lstStyle/>
              <a:p>
                <a:r>
                  <a:rPr lang="en-US"/>
                  <a:t>+</a:t>
                </a:r>
              </a:p>
            </p:txBody>
          </p:sp>
          <p:sp>
            <p:nvSpPr>
              <p:cNvPr id="31759" name="Oval 14"/>
              <p:cNvSpPr>
                <a:spLocks noChangeArrowheads="1"/>
              </p:cNvSpPr>
              <p:nvPr/>
            </p:nvSpPr>
            <p:spPr bwMode="auto">
              <a:xfrm>
                <a:off x="4848" y="3216"/>
                <a:ext cx="240" cy="240"/>
              </a:xfrm>
              <a:prstGeom prst="ellipse">
                <a:avLst/>
              </a:prstGeom>
              <a:solidFill>
                <a:srgbClr val="00CCFF"/>
              </a:solidFill>
              <a:ln w="9525">
                <a:solidFill>
                  <a:schemeClr val="tx1"/>
                </a:solidFill>
                <a:round/>
                <a:headEnd/>
                <a:tailEnd/>
              </a:ln>
            </p:spPr>
            <p:txBody>
              <a:bodyPr wrap="none" anchor="ctr"/>
              <a:lstStyle/>
              <a:p>
                <a:r>
                  <a:rPr lang="en-US"/>
                  <a:t>-</a:t>
                </a:r>
              </a:p>
            </p:txBody>
          </p:sp>
          <p:sp>
            <p:nvSpPr>
              <p:cNvPr id="31760" name="Oval 15"/>
              <p:cNvSpPr>
                <a:spLocks noChangeArrowheads="1"/>
              </p:cNvSpPr>
              <p:nvPr/>
            </p:nvSpPr>
            <p:spPr bwMode="auto">
              <a:xfrm>
                <a:off x="4992" y="3792"/>
                <a:ext cx="240" cy="240"/>
              </a:xfrm>
              <a:prstGeom prst="ellipse">
                <a:avLst/>
              </a:prstGeom>
              <a:solidFill>
                <a:srgbClr val="FF3300"/>
              </a:solidFill>
              <a:ln w="9525">
                <a:solidFill>
                  <a:schemeClr val="tx1"/>
                </a:solidFill>
                <a:round/>
                <a:headEnd/>
                <a:tailEnd/>
              </a:ln>
            </p:spPr>
            <p:txBody>
              <a:bodyPr wrap="none" anchor="ctr"/>
              <a:lstStyle/>
              <a:p>
                <a:r>
                  <a:rPr lang="en-US"/>
                  <a:t>+</a:t>
                </a:r>
              </a:p>
            </p:txBody>
          </p:sp>
        </p:grpSp>
      </p:grpSp>
    </p:spTree>
    <p:custDataLst>
      <p:tags r:id="rId1"/>
    </p:custData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1458913" y="358775"/>
            <a:ext cx="6107112" cy="457200"/>
          </a:xfrm>
        </p:spPr>
        <p:txBody>
          <a:bodyPr>
            <a:noAutofit/>
          </a:bodyPr>
          <a:lstStyle/>
          <a:p>
            <a:pPr lvl="1" eaLnBrk="1" hangingPunct="1">
              <a:buFontTx/>
              <a:buNone/>
              <a:defRPr/>
            </a:pPr>
            <a:r>
              <a:rPr lang="en-US" sz="4000" b="1" dirty="0" smtClean="0">
                <a:solidFill>
                  <a:srgbClr val="FF0000"/>
                </a:solidFill>
              </a:rPr>
              <a:t>Rutherford’s Experiment</a:t>
            </a:r>
            <a:endParaRPr lang="en-US" sz="4000" dirty="0" smtClean="0">
              <a:solidFill>
                <a:srgbClr val="FF0000"/>
              </a:solidFill>
            </a:endParaRPr>
          </a:p>
        </p:txBody>
      </p:sp>
      <p:pic>
        <p:nvPicPr>
          <p:cNvPr id="21508" name="Picture 4"/>
          <p:cNvPicPr>
            <a:picLocks noChangeAspect="1" noChangeArrowheads="1"/>
          </p:cNvPicPr>
          <p:nvPr/>
        </p:nvPicPr>
        <p:blipFill>
          <a:blip r:embed="rId2"/>
          <a:srcRect/>
          <a:stretch>
            <a:fillRect/>
          </a:stretch>
        </p:blipFill>
        <p:spPr bwMode="auto">
          <a:xfrm>
            <a:off x="369888" y="1243013"/>
            <a:ext cx="4702175" cy="2066925"/>
          </a:xfrm>
          <a:prstGeom prst="rect">
            <a:avLst/>
          </a:prstGeom>
          <a:noFill/>
          <a:ln w="9525">
            <a:noFill/>
            <a:miter lim="800000"/>
            <a:headEnd/>
            <a:tailEnd/>
          </a:ln>
        </p:spPr>
      </p:pic>
      <p:pic>
        <p:nvPicPr>
          <p:cNvPr id="7" name="Picture 4"/>
          <p:cNvPicPr>
            <a:picLocks noChangeAspect="1" noChangeArrowheads="1"/>
          </p:cNvPicPr>
          <p:nvPr/>
        </p:nvPicPr>
        <p:blipFill>
          <a:blip r:embed="rId3"/>
          <a:srcRect/>
          <a:stretch>
            <a:fillRect/>
          </a:stretch>
        </p:blipFill>
        <p:spPr bwMode="auto">
          <a:xfrm>
            <a:off x="304800" y="3429000"/>
            <a:ext cx="4757738" cy="2351088"/>
          </a:xfrm>
          <a:prstGeom prst="rect">
            <a:avLst/>
          </a:prstGeom>
          <a:noFill/>
          <a:ln w="9525">
            <a:noFill/>
            <a:miter lim="800000"/>
            <a:headEnd/>
            <a:tailEnd/>
          </a:ln>
        </p:spPr>
      </p:pic>
      <p:sp>
        <p:nvSpPr>
          <p:cNvPr id="28677" name="Rectangle 7"/>
          <p:cNvSpPr>
            <a:spLocks noChangeArrowheads="1"/>
          </p:cNvSpPr>
          <p:nvPr/>
        </p:nvSpPr>
        <p:spPr bwMode="auto">
          <a:xfrm>
            <a:off x="5148263" y="1524000"/>
            <a:ext cx="3733800" cy="2462213"/>
          </a:xfrm>
          <a:prstGeom prst="rect">
            <a:avLst/>
          </a:prstGeom>
          <a:noFill/>
          <a:ln w="9525">
            <a:noFill/>
            <a:miter lim="800000"/>
            <a:headEnd/>
            <a:tailEnd/>
          </a:ln>
        </p:spPr>
        <p:txBody>
          <a:bodyPr wrap="square">
            <a:spAutoFit/>
          </a:bodyPr>
          <a:lstStyle/>
          <a:p>
            <a:r>
              <a:rPr lang="en-US" sz="2800" b="1" dirty="0">
                <a:solidFill>
                  <a:srgbClr val="FF0000"/>
                </a:solidFill>
              </a:rPr>
              <a:t>Observations</a:t>
            </a:r>
          </a:p>
          <a:p>
            <a:r>
              <a:rPr lang="en-US" dirty="0"/>
              <a:t>(i) most of the α– particles passed through the gold foil undeflected.</a:t>
            </a:r>
          </a:p>
          <a:p>
            <a:r>
              <a:rPr lang="en-US" dirty="0"/>
              <a:t>(ii) a small fraction of the α–particles was deflected by small angles.</a:t>
            </a:r>
          </a:p>
          <a:p>
            <a:r>
              <a:rPr lang="en-US" dirty="0"/>
              <a:t>(iii) a very few α– particles (∼1 in 20,000) bounced back, that is, were deflected by nearly 180°.</a:t>
            </a:r>
          </a:p>
        </p:txBody>
      </p:sp>
      <p:sp>
        <p:nvSpPr>
          <p:cNvPr id="28678" name="Rectangle 8"/>
          <p:cNvSpPr>
            <a:spLocks noChangeArrowheads="1"/>
          </p:cNvSpPr>
          <p:nvPr/>
        </p:nvSpPr>
        <p:spPr bwMode="auto">
          <a:xfrm>
            <a:off x="5205413" y="3778250"/>
            <a:ext cx="3938587" cy="1908175"/>
          </a:xfrm>
          <a:prstGeom prst="rect">
            <a:avLst/>
          </a:prstGeom>
          <a:noFill/>
          <a:ln w="9525">
            <a:noFill/>
            <a:miter lim="800000"/>
            <a:headEnd/>
            <a:tailEnd/>
          </a:ln>
        </p:spPr>
        <p:txBody>
          <a:bodyPr>
            <a:spAutoFit/>
          </a:bodyPr>
          <a:lstStyle/>
          <a:p>
            <a:r>
              <a:rPr lang="en-US" sz="2800" b="1" dirty="0">
                <a:solidFill>
                  <a:srgbClr val="FF0000"/>
                </a:solidFill>
              </a:rPr>
              <a:t>Conclusions</a:t>
            </a:r>
          </a:p>
          <a:p>
            <a:r>
              <a:rPr lang="en-US" dirty="0"/>
              <a:t>1.Most of the space in the atom is empty</a:t>
            </a:r>
          </a:p>
          <a:p>
            <a:r>
              <a:rPr lang="en-US" dirty="0"/>
              <a:t>2. The positive charge has to be concentrated in a very small volume</a:t>
            </a:r>
          </a:p>
          <a:p>
            <a:r>
              <a:rPr lang="en-US" dirty="0"/>
              <a:t>that repelled and deflected the positively</a:t>
            </a:r>
          </a:p>
          <a:p>
            <a:r>
              <a:rPr lang="en-US" dirty="0"/>
              <a:t>charged </a:t>
            </a:r>
            <a:r>
              <a:rPr lang="el-GR" dirty="0"/>
              <a:t>α– </a:t>
            </a:r>
            <a:r>
              <a:rPr lang="en-US" dirty="0"/>
              <a:t>particles</a:t>
            </a:r>
          </a:p>
        </p:txBody>
      </p:sp>
      <p:sp>
        <p:nvSpPr>
          <p:cNvPr id="28679" name="Rectangle 9"/>
          <p:cNvSpPr>
            <a:spLocks noChangeArrowheads="1"/>
          </p:cNvSpPr>
          <p:nvPr/>
        </p:nvSpPr>
        <p:spPr bwMode="auto">
          <a:xfrm>
            <a:off x="271463" y="5795963"/>
            <a:ext cx="8382000" cy="923925"/>
          </a:xfrm>
          <a:prstGeom prst="rect">
            <a:avLst/>
          </a:prstGeom>
          <a:noFill/>
          <a:ln w="9525">
            <a:noFill/>
            <a:miter lim="800000"/>
            <a:headEnd/>
            <a:tailEnd/>
          </a:ln>
        </p:spPr>
        <p:txBody>
          <a:bodyPr>
            <a:spAutoFit/>
          </a:bodyPr>
          <a:lstStyle/>
          <a:p>
            <a:r>
              <a:rPr lang="en-US"/>
              <a:t>3.Rutherford showed that the volume occupied by the nucleus is negligibly small as compared to the total volume of the atom. The radius of the atom is about 10–10 m, while that of nucleus is 10–15 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1508"/>
                                        </p:tgtEl>
                                        <p:attrNameLst>
                                          <p:attrName>style.visibility</p:attrName>
                                        </p:attrNameLst>
                                      </p:cBhvr>
                                      <p:to>
                                        <p:strVal val="visible"/>
                                      </p:to>
                                    </p:set>
                                    <p:animEffect transition="in" filter="wipe(left)">
                                      <p:cBhvr>
                                        <p:cTn id="10" dur="500"/>
                                        <p:tgtEl>
                                          <p:spTgt spid="21508"/>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bldLvl="5" autoUpdateAnimBg="0"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grayWhite">
          <a:xfrm>
            <a:off x="576263" y="587375"/>
            <a:ext cx="7958137" cy="647700"/>
          </a:xfrm>
          <a:prstGeom prst="rect">
            <a:avLst/>
          </a:prstGeom>
          <a:noFill/>
          <a:ln w="9525" algn="ctr">
            <a:noFill/>
            <a:miter lim="800000"/>
            <a:headEnd/>
            <a:tailEnd/>
          </a:ln>
        </p:spPr>
        <p:txBody>
          <a:bodyPr>
            <a:spAutoFit/>
          </a:bodyPr>
          <a:lstStyle/>
          <a:p>
            <a:pPr algn="ctr"/>
            <a:r>
              <a:rPr lang="en-US" sz="2000" dirty="0">
                <a:solidFill>
                  <a:srgbClr val="FF0000"/>
                </a:solidFill>
              </a:rPr>
              <a:t> </a:t>
            </a:r>
            <a:r>
              <a:rPr lang="en-US" sz="3600" b="1" dirty="0">
                <a:solidFill>
                  <a:srgbClr val="FF0000"/>
                </a:solidFill>
              </a:rPr>
              <a:t>Rutherford’s Atomic Model</a:t>
            </a:r>
          </a:p>
        </p:txBody>
      </p:sp>
      <p:sp>
        <p:nvSpPr>
          <p:cNvPr id="32771" name="Text Box 3"/>
          <p:cNvSpPr txBox="1">
            <a:spLocks noChangeArrowheads="1"/>
          </p:cNvSpPr>
          <p:nvPr/>
        </p:nvSpPr>
        <p:spPr bwMode="grayWhite">
          <a:xfrm>
            <a:off x="457200" y="1905000"/>
            <a:ext cx="6324600" cy="1323439"/>
          </a:xfrm>
          <a:prstGeom prst="rect">
            <a:avLst/>
          </a:prstGeom>
          <a:noFill/>
          <a:ln w="9525" algn="ctr">
            <a:noFill/>
            <a:miter lim="800000"/>
            <a:headEnd/>
            <a:tailEnd/>
          </a:ln>
        </p:spPr>
        <p:txBody>
          <a:bodyPr wrap="square">
            <a:spAutoFit/>
          </a:bodyPr>
          <a:lstStyle/>
          <a:p>
            <a:pPr indent="862013"/>
            <a:r>
              <a:rPr lang="en-US" sz="2000" dirty="0">
                <a:solidFill>
                  <a:schemeClr val="tx2"/>
                </a:solidFill>
              </a:rPr>
              <a:t>In 1911, Ernest Rutherford. Geiger and Marsden carried out an experiment by shooting the particles (</a:t>
            </a:r>
            <a:r>
              <a:rPr lang="el-GR" sz="2000" dirty="0"/>
              <a:t>α</a:t>
            </a:r>
            <a:r>
              <a:rPr lang="en-US" sz="2000" dirty="0">
                <a:solidFill>
                  <a:schemeClr val="tx2"/>
                </a:solidFill>
              </a:rPr>
              <a:t>) on a thin plate of gold to prove the Thomson’s atomic theory or model as follows</a:t>
            </a:r>
          </a:p>
        </p:txBody>
      </p:sp>
      <p:sp>
        <p:nvSpPr>
          <p:cNvPr id="32772" name="Text Box 4"/>
          <p:cNvSpPr txBox="1">
            <a:spLocks noChangeArrowheads="1"/>
          </p:cNvSpPr>
          <p:nvPr/>
        </p:nvSpPr>
        <p:spPr bwMode="grayWhite">
          <a:xfrm>
            <a:off x="457200" y="3489325"/>
            <a:ext cx="8686800" cy="2835275"/>
          </a:xfrm>
          <a:prstGeom prst="rect">
            <a:avLst/>
          </a:prstGeom>
          <a:noFill/>
          <a:ln w="9525" algn="ctr">
            <a:noFill/>
            <a:miter lim="800000"/>
            <a:headEnd/>
            <a:tailEnd/>
          </a:ln>
        </p:spPr>
        <p:txBody>
          <a:bodyPr>
            <a:spAutoFit/>
          </a:bodyPr>
          <a:lstStyle/>
          <a:p>
            <a:pPr marL="342900" indent="-342900">
              <a:buFontTx/>
              <a:buAutoNum type="alphaLcPeriod"/>
            </a:pPr>
            <a:r>
              <a:rPr lang="en-US" sz="2000" dirty="0">
                <a:solidFill>
                  <a:schemeClr val="tx2"/>
                </a:solidFill>
              </a:rPr>
              <a:t>An atom consists of an atomic nucleus which is positively charged. The nucleus of atom contains almost entire mass of the atom and is surrounded by electrons which are negatively charged as in the solar system model</a:t>
            </a:r>
          </a:p>
          <a:p>
            <a:pPr marL="342900" indent="-342900">
              <a:buFontTx/>
              <a:buAutoNum type="alphaLcPeriod"/>
            </a:pPr>
            <a:r>
              <a:rPr lang="en-US" sz="2000" dirty="0">
                <a:solidFill>
                  <a:schemeClr val="tx2"/>
                </a:solidFill>
              </a:rPr>
              <a:t>Entirely, an atom is neutral because the number of its positive charges (protons) is equal to that of its negative charges.</a:t>
            </a:r>
          </a:p>
          <a:p>
            <a:pPr marL="342900" indent="-342900">
              <a:buFontTx/>
              <a:buAutoNum type="alphaLcPeriod"/>
            </a:pPr>
            <a:r>
              <a:rPr lang="en-US" sz="2000" dirty="0">
                <a:solidFill>
                  <a:schemeClr val="tx2"/>
                </a:solidFill>
              </a:rPr>
              <a:t>During revolving the nucleus, the centripetal force on electrons in an atom is produced by the forces of attraction between the electrons and nucleus ( coulomb force ) </a:t>
            </a:r>
          </a:p>
        </p:txBody>
      </p:sp>
      <p:pic>
        <p:nvPicPr>
          <p:cNvPr id="32773" name="Picture 17" descr="Rutherford"/>
          <p:cNvPicPr>
            <a:picLocks noChangeAspect="1" noChangeArrowheads="1"/>
          </p:cNvPicPr>
          <p:nvPr/>
        </p:nvPicPr>
        <p:blipFill>
          <a:blip r:embed="rId3"/>
          <a:srcRect/>
          <a:stretch>
            <a:fillRect/>
          </a:stretch>
        </p:blipFill>
        <p:spPr bwMode="auto">
          <a:xfrm>
            <a:off x="7086600" y="1600200"/>
            <a:ext cx="1384300" cy="1676400"/>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3538538" y="1427163"/>
            <a:ext cx="5289550" cy="3786187"/>
          </a:xfrm>
          <a:prstGeom prst="rect">
            <a:avLst/>
          </a:prstGeom>
          <a:noFill/>
          <a:ln w="9525">
            <a:noFill/>
            <a:miter lim="800000"/>
            <a:headEnd/>
            <a:tailEnd/>
          </a:ln>
        </p:spPr>
        <p:txBody>
          <a:bodyPr>
            <a:spAutoFit/>
          </a:bodyPr>
          <a:lstStyle/>
          <a:p>
            <a:pPr algn="just"/>
            <a:r>
              <a:rPr lang="en-US" sz="2000" dirty="0"/>
              <a:t>(i) When electron (Negatively charged particle) revolve continuously around the positively charged nucleus then energy would be lost and due to the attraction of nucleus electron will merge with the nucleus. Rutherford has no explanation for this problem.</a:t>
            </a:r>
          </a:p>
          <a:p>
            <a:pPr algn="just"/>
            <a:r>
              <a:rPr lang="en-US" sz="2000" dirty="0"/>
              <a:t>(ii) If electron will continuously radiate energy then its spectra should be continuous but this is not the case. Atoms give line </a:t>
            </a:r>
          </a:p>
          <a:p>
            <a:pPr algn="just"/>
            <a:r>
              <a:rPr lang="en-US" sz="2000" dirty="0"/>
              <a:t>spectra.</a:t>
            </a:r>
          </a:p>
          <a:p>
            <a:pPr algn="just"/>
            <a:r>
              <a:rPr lang="en-US" sz="2000" dirty="0">
                <a:solidFill>
                  <a:srgbClr val="FF0000"/>
                </a:solidFill>
              </a:rPr>
              <a:t>In order to overcome the defects of Rutherford Neil Bohr proposed the atomic model.</a:t>
            </a:r>
          </a:p>
        </p:txBody>
      </p:sp>
      <p:sp>
        <p:nvSpPr>
          <p:cNvPr id="30723" name="Rectangle 4"/>
          <p:cNvSpPr>
            <a:spLocks noChangeArrowheads="1"/>
          </p:cNvSpPr>
          <p:nvPr/>
        </p:nvSpPr>
        <p:spPr bwMode="auto">
          <a:xfrm>
            <a:off x="1347788" y="392113"/>
            <a:ext cx="6627520" cy="584775"/>
          </a:xfrm>
          <a:prstGeom prst="rect">
            <a:avLst/>
          </a:prstGeom>
          <a:noFill/>
          <a:ln w="9525">
            <a:noFill/>
            <a:miter lim="800000"/>
            <a:headEnd/>
            <a:tailEnd/>
          </a:ln>
        </p:spPr>
        <p:txBody>
          <a:bodyPr wrap="none">
            <a:spAutoFit/>
          </a:bodyPr>
          <a:lstStyle/>
          <a:p>
            <a:r>
              <a:rPr lang="en-US" sz="3200" b="1" dirty="0">
                <a:solidFill>
                  <a:srgbClr val="FF0000"/>
                </a:solidFill>
              </a:rPr>
              <a:t>Defects in Rutherford’s model of atom</a:t>
            </a:r>
          </a:p>
        </p:txBody>
      </p:sp>
      <p:pic>
        <p:nvPicPr>
          <p:cNvPr id="30724" name="Picture 2" descr="In the planetary model of atom, the electron should emit energy and spirally fall on the nucleus."/>
          <p:cNvPicPr>
            <a:picLocks noChangeAspect="1" noChangeArrowheads="1"/>
          </p:cNvPicPr>
          <p:nvPr/>
        </p:nvPicPr>
        <p:blipFill>
          <a:blip r:embed="rId2"/>
          <a:srcRect/>
          <a:stretch>
            <a:fillRect/>
          </a:stretch>
        </p:blipFill>
        <p:spPr bwMode="auto">
          <a:xfrm>
            <a:off x="468313" y="2016125"/>
            <a:ext cx="3059112" cy="2773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p:cNvSpPr txBox="1">
            <a:spLocks noChangeArrowheads="1"/>
          </p:cNvSpPr>
          <p:nvPr/>
        </p:nvSpPr>
        <p:spPr bwMode="grayWhite">
          <a:xfrm>
            <a:off x="293688" y="533400"/>
            <a:ext cx="8991600" cy="708025"/>
          </a:xfrm>
          <a:prstGeom prst="rect">
            <a:avLst/>
          </a:prstGeom>
          <a:noFill/>
          <a:ln w="9525" algn="ctr">
            <a:noFill/>
            <a:miter lim="800000"/>
            <a:headEnd/>
            <a:tailEnd/>
          </a:ln>
        </p:spPr>
        <p:txBody>
          <a:bodyPr>
            <a:spAutoFit/>
          </a:bodyPr>
          <a:lstStyle/>
          <a:p>
            <a:pPr algn="ctr"/>
            <a:r>
              <a:rPr lang="en-US" sz="4000" b="1" dirty="0">
                <a:solidFill>
                  <a:srgbClr val="FF0000"/>
                </a:solidFill>
              </a:rPr>
              <a:t>Bohr’s Atomic Model</a:t>
            </a:r>
          </a:p>
        </p:txBody>
      </p:sp>
      <p:sp>
        <p:nvSpPr>
          <p:cNvPr id="1028" name="Text Box 3"/>
          <p:cNvSpPr txBox="1">
            <a:spLocks noChangeArrowheads="1"/>
          </p:cNvSpPr>
          <p:nvPr/>
        </p:nvSpPr>
        <p:spPr bwMode="grayWhite">
          <a:xfrm>
            <a:off x="228600" y="1905000"/>
            <a:ext cx="5486400" cy="2225675"/>
          </a:xfrm>
          <a:prstGeom prst="rect">
            <a:avLst/>
          </a:prstGeom>
          <a:noFill/>
          <a:ln w="9525" algn="ctr">
            <a:noFill/>
            <a:miter lim="800000"/>
            <a:headEnd/>
            <a:tailEnd/>
          </a:ln>
        </p:spPr>
        <p:txBody>
          <a:bodyPr wrap="square">
            <a:spAutoFit/>
          </a:bodyPr>
          <a:lstStyle/>
          <a:p>
            <a:pPr indent="862013" algn="just"/>
            <a:r>
              <a:rPr lang="en-US" sz="2000" dirty="0">
                <a:solidFill>
                  <a:schemeClr val="tx2"/>
                </a:solidFill>
              </a:rPr>
              <a:t>The weaknesses of Rutherford’s atomic theory in explaining the line spectrum of hydrogen atom was </a:t>
            </a:r>
            <a:r>
              <a:rPr lang="en-US" sz="2000" dirty="0" err="1">
                <a:solidFill>
                  <a:schemeClr val="tx2"/>
                </a:solidFill>
              </a:rPr>
              <a:t>succesfully</a:t>
            </a:r>
            <a:r>
              <a:rPr lang="en-US" sz="2000" dirty="0">
                <a:solidFill>
                  <a:schemeClr val="tx2"/>
                </a:solidFill>
              </a:rPr>
              <a:t> </a:t>
            </a:r>
            <a:r>
              <a:rPr lang="en-US" sz="2000" dirty="0" err="1">
                <a:solidFill>
                  <a:schemeClr val="tx2"/>
                </a:solidFill>
              </a:rPr>
              <a:t>corerected</a:t>
            </a:r>
            <a:r>
              <a:rPr lang="en-US" sz="2000" dirty="0">
                <a:solidFill>
                  <a:schemeClr val="tx2"/>
                </a:solidFill>
              </a:rPr>
              <a:t> by a Danish physicist, </a:t>
            </a:r>
            <a:r>
              <a:rPr lang="en-US" sz="2000" dirty="0" err="1">
                <a:solidFill>
                  <a:srgbClr val="FF0000"/>
                </a:solidFill>
              </a:rPr>
              <a:t>Neils</a:t>
            </a:r>
            <a:r>
              <a:rPr lang="en-US" sz="2000" dirty="0">
                <a:solidFill>
                  <a:srgbClr val="FF0000"/>
                </a:solidFill>
              </a:rPr>
              <a:t> Bohr</a:t>
            </a:r>
            <a:r>
              <a:rPr lang="en-US" sz="2000" dirty="0">
                <a:solidFill>
                  <a:schemeClr val="tx2"/>
                </a:solidFill>
              </a:rPr>
              <a:t>, in 1913. Based on the Rutherford’s atomic theory and Planck’s quantum theory, Bohr proposed postulates dealing with an atomic model as follows :</a:t>
            </a:r>
          </a:p>
        </p:txBody>
      </p:sp>
      <p:sp>
        <p:nvSpPr>
          <p:cNvPr id="1029" name="Text Box 4"/>
          <p:cNvSpPr txBox="1">
            <a:spLocks noChangeArrowheads="1"/>
          </p:cNvSpPr>
          <p:nvPr/>
        </p:nvSpPr>
        <p:spPr bwMode="grayWhite">
          <a:xfrm>
            <a:off x="304800" y="4098925"/>
            <a:ext cx="8686800" cy="2246769"/>
          </a:xfrm>
          <a:prstGeom prst="rect">
            <a:avLst/>
          </a:prstGeom>
          <a:noFill/>
          <a:ln w="9525" algn="ctr">
            <a:noFill/>
            <a:miter lim="800000"/>
            <a:headEnd/>
            <a:tailEnd/>
          </a:ln>
        </p:spPr>
        <p:txBody>
          <a:bodyPr wrap="square">
            <a:spAutoFit/>
          </a:bodyPr>
          <a:lstStyle/>
          <a:p>
            <a:pPr marL="342900" indent="-342900" algn="just">
              <a:buFontTx/>
              <a:buAutoNum type="alphaLcPeriod"/>
            </a:pPr>
            <a:r>
              <a:rPr lang="en-US" sz="2000" dirty="0">
                <a:solidFill>
                  <a:schemeClr val="tx2"/>
                </a:solidFill>
              </a:rPr>
              <a:t>Electrons of an atom revolve around the nucleus at a certain path called stationary path. At This path, the electrons do not absorb or release energy and they have an angular momentum whose magnitude is the multiplication of </a:t>
            </a:r>
          </a:p>
          <a:p>
            <a:pPr marL="342900" indent="-342900" algn="just">
              <a:buFontTx/>
              <a:buAutoNum type="alphaLcPeriod"/>
            </a:pPr>
            <a:r>
              <a:rPr lang="en-US" sz="2000" dirty="0">
                <a:solidFill>
                  <a:schemeClr val="tx2"/>
                </a:solidFill>
              </a:rPr>
              <a:t>Electrons will release energy (in the form photon) if they are moving from a higher to a lower energy level (from outer to the inner path) and the electrons will absorb energy when they are moving from a lower to a higher </a:t>
            </a:r>
            <a:r>
              <a:rPr lang="en-US" sz="2000" dirty="0" err="1">
                <a:solidFill>
                  <a:schemeClr val="tx2"/>
                </a:solidFill>
              </a:rPr>
              <a:t>energi</a:t>
            </a:r>
            <a:r>
              <a:rPr lang="en-US" sz="2000" dirty="0">
                <a:solidFill>
                  <a:schemeClr val="tx2"/>
                </a:solidFill>
              </a:rPr>
              <a:t> level (from the inner to the outer path)</a:t>
            </a:r>
          </a:p>
        </p:txBody>
      </p:sp>
      <p:sp>
        <p:nvSpPr>
          <p:cNvPr id="97293" name="Oval 13"/>
          <p:cNvSpPr>
            <a:spLocks noChangeArrowheads="1"/>
          </p:cNvSpPr>
          <p:nvPr/>
        </p:nvSpPr>
        <p:spPr bwMode="auto">
          <a:xfrm>
            <a:off x="7467600" y="2209800"/>
            <a:ext cx="1295400" cy="1295400"/>
          </a:xfrm>
          <a:prstGeom prst="ellipse">
            <a:avLst/>
          </a:prstGeom>
          <a:noFill/>
          <a:ln w="9525">
            <a:solidFill>
              <a:schemeClr val="tx1"/>
            </a:solidFill>
            <a:round/>
            <a:headEnd/>
            <a:tailEnd/>
          </a:ln>
        </p:spPr>
        <p:txBody>
          <a:bodyPr wrap="none" anchor="ctr"/>
          <a:lstStyle/>
          <a:p>
            <a:endParaRPr lang="en-US"/>
          </a:p>
        </p:txBody>
      </p:sp>
      <p:sp>
        <p:nvSpPr>
          <p:cNvPr id="97294" name="Oval 14"/>
          <p:cNvSpPr>
            <a:spLocks noChangeArrowheads="1"/>
          </p:cNvSpPr>
          <p:nvPr/>
        </p:nvSpPr>
        <p:spPr bwMode="auto">
          <a:xfrm>
            <a:off x="7772400" y="2438400"/>
            <a:ext cx="685800" cy="762000"/>
          </a:xfrm>
          <a:prstGeom prst="ellipse">
            <a:avLst/>
          </a:prstGeom>
          <a:noFill/>
          <a:ln w="9525">
            <a:solidFill>
              <a:schemeClr val="tx1"/>
            </a:solidFill>
            <a:round/>
            <a:headEnd/>
            <a:tailEnd/>
          </a:ln>
        </p:spPr>
        <p:txBody>
          <a:bodyPr wrap="none" anchor="ctr"/>
          <a:lstStyle/>
          <a:p>
            <a:endParaRPr lang="en-US"/>
          </a:p>
        </p:txBody>
      </p:sp>
      <p:sp>
        <p:nvSpPr>
          <p:cNvPr id="97295" name="Oval 15"/>
          <p:cNvSpPr>
            <a:spLocks noChangeArrowheads="1"/>
          </p:cNvSpPr>
          <p:nvPr/>
        </p:nvSpPr>
        <p:spPr bwMode="auto">
          <a:xfrm>
            <a:off x="7162800" y="1905000"/>
            <a:ext cx="1905000" cy="1905000"/>
          </a:xfrm>
          <a:prstGeom prst="ellipse">
            <a:avLst/>
          </a:prstGeom>
          <a:noFill/>
          <a:ln w="9525">
            <a:solidFill>
              <a:schemeClr val="tx1"/>
            </a:solidFill>
            <a:round/>
            <a:headEnd/>
            <a:tailEnd/>
          </a:ln>
        </p:spPr>
        <p:txBody>
          <a:bodyPr wrap="none" anchor="ctr"/>
          <a:lstStyle/>
          <a:p>
            <a:endParaRPr lang="en-US"/>
          </a:p>
        </p:txBody>
      </p:sp>
      <p:sp>
        <p:nvSpPr>
          <p:cNvPr id="97296" name="Oval 16"/>
          <p:cNvSpPr>
            <a:spLocks noChangeArrowheads="1"/>
          </p:cNvSpPr>
          <p:nvPr/>
        </p:nvSpPr>
        <p:spPr bwMode="auto">
          <a:xfrm>
            <a:off x="8763000" y="2209800"/>
            <a:ext cx="228600" cy="152400"/>
          </a:xfrm>
          <a:prstGeom prst="ellipse">
            <a:avLst/>
          </a:prstGeom>
          <a:solidFill>
            <a:srgbClr val="00FF00"/>
          </a:solidFill>
          <a:ln w="9525">
            <a:solidFill>
              <a:schemeClr val="tx1"/>
            </a:solidFill>
            <a:round/>
            <a:headEnd/>
            <a:tailEnd/>
          </a:ln>
        </p:spPr>
        <p:txBody>
          <a:bodyPr wrap="none" anchor="ctr"/>
          <a:lstStyle/>
          <a:p>
            <a:endParaRPr lang="en-US"/>
          </a:p>
        </p:txBody>
      </p:sp>
      <p:sp>
        <p:nvSpPr>
          <p:cNvPr id="97297" name="Oval 17"/>
          <p:cNvSpPr>
            <a:spLocks noChangeArrowheads="1"/>
          </p:cNvSpPr>
          <p:nvPr/>
        </p:nvSpPr>
        <p:spPr bwMode="auto">
          <a:xfrm>
            <a:off x="8229600" y="2514600"/>
            <a:ext cx="228600" cy="152400"/>
          </a:xfrm>
          <a:prstGeom prst="ellipse">
            <a:avLst/>
          </a:prstGeom>
          <a:solidFill>
            <a:srgbClr val="FFFF00"/>
          </a:solidFill>
          <a:ln w="9525">
            <a:solidFill>
              <a:schemeClr val="tx1"/>
            </a:solidFill>
            <a:round/>
            <a:headEnd/>
            <a:tailEnd/>
          </a:ln>
        </p:spPr>
        <p:txBody>
          <a:bodyPr wrap="none" anchor="ctr"/>
          <a:lstStyle/>
          <a:p>
            <a:endParaRPr lang="en-US"/>
          </a:p>
        </p:txBody>
      </p:sp>
      <p:sp>
        <p:nvSpPr>
          <p:cNvPr id="97298" name="Text Box 18"/>
          <p:cNvSpPr txBox="1">
            <a:spLocks noChangeArrowheads="1"/>
          </p:cNvSpPr>
          <p:nvPr/>
        </p:nvSpPr>
        <p:spPr bwMode="auto">
          <a:xfrm>
            <a:off x="7499350" y="2743200"/>
            <a:ext cx="501650" cy="336550"/>
          </a:xfrm>
          <a:prstGeom prst="rect">
            <a:avLst/>
          </a:prstGeom>
          <a:noFill/>
          <a:ln w="9525">
            <a:noFill/>
            <a:miter lim="800000"/>
            <a:headEnd/>
            <a:tailEnd/>
          </a:ln>
        </p:spPr>
        <p:txBody>
          <a:bodyPr wrap="none">
            <a:spAutoFit/>
          </a:bodyPr>
          <a:lstStyle/>
          <a:p>
            <a:r>
              <a:rPr lang="en-US" sz="1600">
                <a:solidFill>
                  <a:srgbClr val="FF0000"/>
                </a:solidFill>
                <a:latin typeface="Times New Roman" pitchFamily="18" charset="0"/>
              </a:rPr>
              <a:t>n=1</a:t>
            </a:r>
            <a:endParaRPr lang="en-GB" sz="1600">
              <a:solidFill>
                <a:srgbClr val="FF0000"/>
              </a:solidFill>
              <a:latin typeface="Times New Roman" pitchFamily="18" charset="0"/>
            </a:endParaRPr>
          </a:p>
        </p:txBody>
      </p:sp>
      <p:sp>
        <p:nvSpPr>
          <p:cNvPr id="97299" name="Text Box 19"/>
          <p:cNvSpPr txBox="1">
            <a:spLocks noChangeArrowheads="1"/>
          </p:cNvSpPr>
          <p:nvPr/>
        </p:nvSpPr>
        <p:spPr bwMode="auto">
          <a:xfrm>
            <a:off x="7086600" y="2057400"/>
            <a:ext cx="501650" cy="336550"/>
          </a:xfrm>
          <a:prstGeom prst="rect">
            <a:avLst/>
          </a:prstGeom>
          <a:noFill/>
          <a:ln w="9525">
            <a:noFill/>
            <a:miter lim="800000"/>
            <a:headEnd/>
            <a:tailEnd/>
          </a:ln>
        </p:spPr>
        <p:txBody>
          <a:bodyPr wrap="none">
            <a:spAutoFit/>
          </a:bodyPr>
          <a:lstStyle/>
          <a:p>
            <a:r>
              <a:rPr lang="en-US" sz="1600">
                <a:solidFill>
                  <a:srgbClr val="FF0000"/>
                </a:solidFill>
                <a:latin typeface="Times New Roman" pitchFamily="18" charset="0"/>
              </a:rPr>
              <a:t>n=3</a:t>
            </a:r>
            <a:endParaRPr lang="en-GB" sz="1600">
              <a:solidFill>
                <a:srgbClr val="FF0000"/>
              </a:solidFill>
              <a:latin typeface="Times New Roman" pitchFamily="18" charset="0"/>
            </a:endParaRPr>
          </a:p>
        </p:txBody>
      </p:sp>
      <p:sp>
        <p:nvSpPr>
          <p:cNvPr id="97300" name="Text Box 20"/>
          <p:cNvSpPr txBox="1">
            <a:spLocks noChangeArrowheads="1"/>
          </p:cNvSpPr>
          <p:nvPr/>
        </p:nvSpPr>
        <p:spPr bwMode="auto">
          <a:xfrm>
            <a:off x="7270750" y="2438400"/>
            <a:ext cx="501650" cy="336550"/>
          </a:xfrm>
          <a:prstGeom prst="rect">
            <a:avLst/>
          </a:prstGeom>
          <a:noFill/>
          <a:ln w="9525">
            <a:noFill/>
            <a:miter lim="800000"/>
            <a:headEnd/>
            <a:tailEnd/>
          </a:ln>
        </p:spPr>
        <p:txBody>
          <a:bodyPr wrap="none">
            <a:spAutoFit/>
          </a:bodyPr>
          <a:lstStyle/>
          <a:p>
            <a:r>
              <a:rPr lang="en-US" sz="1600">
                <a:solidFill>
                  <a:srgbClr val="FF0000"/>
                </a:solidFill>
                <a:latin typeface="Times New Roman" pitchFamily="18" charset="0"/>
              </a:rPr>
              <a:t>n=2</a:t>
            </a:r>
            <a:endParaRPr lang="en-GB" sz="1600">
              <a:solidFill>
                <a:srgbClr val="FF0000"/>
              </a:solidFill>
              <a:latin typeface="Times New Roman" pitchFamily="18" charset="0"/>
            </a:endParaRPr>
          </a:p>
        </p:txBody>
      </p:sp>
      <p:pic>
        <p:nvPicPr>
          <p:cNvPr id="1038" name="Picture 21" descr="NEILS BOHR"/>
          <p:cNvPicPr>
            <a:picLocks noChangeAspect="1" noChangeArrowheads="1"/>
          </p:cNvPicPr>
          <p:nvPr/>
        </p:nvPicPr>
        <p:blipFill>
          <a:blip r:embed="rId4"/>
          <a:srcRect/>
          <a:stretch>
            <a:fillRect/>
          </a:stretch>
        </p:blipFill>
        <p:spPr bwMode="auto">
          <a:xfrm>
            <a:off x="5867400" y="1981200"/>
            <a:ext cx="1160463" cy="1619250"/>
          </a:xfrm>
          <a:prstGeom prst="rect">
            <a:avLst/>
          </a:prstGeom>
          <a:noFill/>
          <a:ln w="9525">
            <a:noFill/>
            <a:miter lim="800000"/>
            <a:headEnd/>
            <a:tailEnd/>
          </a:ln>
        </p:spPr>
      </p:pic>
      <p:sp>
        <p:nvSpPr>
          <p:cNvPr id="1039" name="Oval 22"/>
          <p:cNvSpPr>
            <a:spLocks noChangeArrowheads="1"/>
          </p:cNvSpPr>
          <p:nvPr/>
        </p:nvSpPr>
        <p:spPr bwMode="auto">
          <a:xfrm>
            <a:off x="7924800" y="2667000"/>
            <a:ext cx="304800" cy="304800"/>
          </a:xfrm>
          <a:prstGeom prst="ellipse">
            <a:avLst/>
          </a:prstGeom>
          <a:solidFill>
            <a:srgbClr val="FF0000"/>
          </a:solidFill>
          <a:ln w="9525">
            <a:solidFill>
              <a:schemeClr val="tx1"/>
            </a:solidFill>
            <a:round/>
            <a:headEnd/>
            <a:tailEnd/>
          </a:ln>
        </p:spPr>
        <p:txBody>
          <a:bodyPr wrap="none" anchor="ctr"/>
          <a:lstStyle/>
          <a:p>
            <a:endParaRPr lang="en-US"/>
          </a:p>
        </p:txBody>
      </p:sp>
      <p:graphicFrame>
        <p:nvGraphicFramePr>
          <p:cNvPr id="1026" name="Object 23"/>
          <p:cNvGraphicFramePr>
            <a:graphicFrameLocks noChangeAspect="1"/>
          </p:cNvGraphicFramePr>
          <p:nvPr>
            <p:ph/>
          </p:nvPr>
        </p:nvGraphicFramePr>
        <p:xfrm>
          <a:off x="2709863" y="4986338"/>
          <a:ext cx="338137" cy="500062"/>
        </p:xfrm>
        <a:graphic>
          <a:graphicData uri="http://schemas.openxmlformats.org/presentationml/2006/ole">
            <p:oleObj spid="_x0000_s1026" name="Equation" r:id="rId5" imgW="266469" imgH="393359" progId="Equation.3">
              <p:embed/>
            </p:oleObj>
          </a:graphicData>
        </a:graphic>
      </p:graphicFrame>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97293"/>
                                        </p:tgtEl>
                                        <p:attrNameLst>
                                          <p:attrName>style.visibility</p:attrName>
                                        </p:attrNameLst>
                                      </p:cBhvr>
                                      <p:to>
                                        <p:strVal val="visible"/>
                                      </p:to>
                                    </p:set>
                                    <p:anim calcmode="lin" valueType="num">
                                      <p:cBhvr>
                                        <p:cTn id="7" dur="5000" fill="hold"/>
                                        <p:tgtEl>
                                          <p:spTgt spid="97293"/>
                                        </p:tgtEl>
                                        <p:attrNameLst>
                                          <p:attrName>ppt_w</p:attrName>
                                        </p:attrNameLst>
                                      </p:cBhvr>
                                      <p:tavLst>
                                        <p:tav tm="0" fmla="#ppt_w*sin(2.5*pi*$)">
                                          <p:val>
                                            <p:fltVal val="0"/>
                                          </p:val>
                                        </p:tav>
                                        <p:tav tm="100000">
                                          <p:val>
                                            <p:fltVal val="1"/>
                                          </p:val>
                                        </p:tav>
                                      </p:tavLst>
                                    </p:anim>
                                    <p:anim calcmode="lin" valueType="num">
                                      <p:cBhvr>
                                        <p:cTn id="8" dur="5000" fill="hold"/>
                                        <p:tgtEl>
                                          <p:spTgt spid="9729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9" presetClass="entr" presetSubtype="10" fill="hold" grpId="0" nodeType="clickEffect">
                                  <p:stCondLst>
                                    <p:cond delay="0"/>
                                  </p:stCondLst>
                                  <p:childTnLst>
                                    <p:set>
                                      <p:cBhvr>
                                        <p:cTn id="12" dur="1" fill="hold">
                                          <p:stCondLst>
                                            <p:cond delay="0"/>
                                          </p:stCondLst>
                                        </p:cTn>
                                        <p:tgtEl>
                                          <p:spTgt spid="97294"/>
                                        </p:tgtEl>
                                        <p:attrNameLst>
                                          <p:attrName>style.visibility</p:attrName>
                                        </p:attrNameLst>
                                      </p:cBhvr>
                                      <p:to>
                                        <p:strVal val="visible"/>
                                      </p:to>
                                    </p:set>
                                    <p:anim calcmode="lin" valueType="num">
                                      <p:cBhvr>
                                        <p:cTn id="13" dur="5000" fill="hold"/>
                                        <p:tgtEl>
                                          <p:spTgt spid="97294"/>
                                        </p:tgtEl>
                                        <p:attrNameLst>
                                          <p:attrName>ppt_w</p:attrName>
                                        </p:attrNameLst>
                                      </p:cBhvr>
                                      <p:tavLst>
                                        <p:tav tm="0" fmla="#ppt_w*sin(2.5*pi*$)">
                                          <p:val>
                                            <p:fltVal val="0"/>
                                          </p:val>
                                        </p:tav>
                                        <p:tav tm="100000">
                                          <p:val>
                                            <p:fltVal val="1"/>
                                          </p:val>
                                        </p:tav>
                                      </p:tavLst>
                                    </p:anim>
                                    <p:anim calcmode="lin" valueType="num">
                                      <p:cBhvr>
                                        <p:cTn id="14" dur="5000" fill="hold"/>
                                        <p:tgtEl>
                                          <p:spTgt spid="97294"/>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9" presetClass="entr" presetSubtype="10" fill="hold" grpId="0" nodeType="clickEffect">
                                  <p:stCondLst>
                                    <p:cond delay="0"/>
                                  </p:stCondLst>
                                  <p:childTnLst>
                                    <p:set>
                                      <p:cBhvr>
                                        <p:cTn id="18" dur="1" fill="hold">
                                          <p:stCondLst>
                                            <p:cond delay="0"/>
                                          </p:stCondLst>
                                        </p:cTn>
                                        <p:tgtEl>
                                          <p:spTgt spid="97295"/>
                                        </p:tgtEl>
                                        <p:attrNameLst>
                                          <p:attrName>style.visibility</p:attrName>
                                        </p:attrNameLst>
                                      </p:cBhvr>
                                      <p:to>
                                        <p:strVal val="visible"/>
                                      </p:to>
                                    </p:set>
                                    <p:anim calcmode="lin" valueType="num">
                                      <p:cBhvr>
                                        <p:cTn id="19" dur="5000" fill="hold"/>
                                        <p:tgtEl>
                                          <p:spTgt spid="97295"/>
                                        </p:tgtEl>
                                        <p:attrNameLst>
                                          <p:attrName>ppt_w</p:attrName>
                                        </p:attrNameLst>
                                      </p:cBhvr>
                                      <p:tavLst>
                                        <p:tav tm="0" fmla="#ppt_w*sin(2.5*pi*$)">
                                          <p:val>
                                            <p:fltVal val="0"/>
                                          </p:val>
                                        </p:tav>
                                        <p:tav tm="100000">
                                          <p:val>
                                            <p:fltVal val="1"/>
                                          </p:val>
                                        </p:tav>
                                      </p:tavLst>
                                    </p:anim>
                                    <p:anim calcmode="lin" valueType="num">
                                      <p:cBhvr>
                                        <p:cTn id="20" dur="5000" fill="hold"/>
                                        <p:tgtEl>
                                          <p:spTgt spid="97295"/>
                                        </p:tgtEl>
                                        <p:attrNameLst>
                                          <p:attrName>ppt_h</p:attrName>
                                        </p:attrNameLst>
                                      </p:cBhvr>
                                      <p:tavLst>
                                        <p:tav tm="0">
                                          <p:val>
                                            <p:strVal val="#ppt_h"/>
                                          </p:val>
                                        </p:tav>
                                        <p:tav tm="100000">
                                          <p:val>
                                            <p:strVal val="#ppt_h"/>
                                          </p:val>
                                        </p:tav>
                                      </p:tavLst>
                                    </p:anim>
                                  </p:childTnLst>
                                </p:cTn>
                              </p:par>
                              <p:par>
                                <p:cTn id="21" presetID="1" presetClass="path" presetSubtype="0" repeatCount="indefinite" accel="50000" decel="50000" fill="hold" grpId="0" nodeType="withEffect">
                                  <p:stCondLst>
                                    <p:cond delay="0"/>
                                  </p:stCondLst>
                                  <p:childTnLst>
                                    <p:animMotion origin="layout" path="M -0.0875 -0.04445 C -0.03247 -0.04445 0.0125 0.01759 0.0125 0.09444 C 0.0125 0.1706 -0.03247 0.23333 -0.0875 0.23333 C -0.14289 0.23333 -0.1875 0.1706 -0.1875 0.09444 C -0.1875 0.01759 -0.14289 -0.04445 -0.0875 -0.04445 Z " pathEditMode="relative" rAng="0" ptsTypes="fffff">
                                      <p:cBhvr>
                                        <p:cTn id="22" dur="2000" fill="hold"/>
                                        <p:tgtEl>
                                          <p:spTgt spid="97296"/>
                                        </p:tgtEl>
                                        <p:attrNameLst>
                                          <p:attrName>ppt_x</p:attrName>
                                          <p:attrName>ppt_y</p:attrName>
                                        </p:attrNameLst>
                                      </p:cBhvr>
                                      <p:rCtr x="0" y="139"/>
                                    </p:animMotion>
                                  </p:childTnLst>
                                </p:cTn>
                              </p:par>
                              <p:par>
                                <p:cTn id="23" presetID="1" presetClass="path" presetSubtype="0" repeatCount="indefinite" accel="50000" decel="50000" fill="hold" grpId="0" nodeType="withEffect">
                                  <p:stCondLst>
                                    <p:cond delay="0"/>
                                  </p:stCondLst>
                                  <p:childTnLst>
                                    <p:animMotion origin="layout" path="M -0.025 -0.02222 C -0.00451 -0.02222 0.0125 0.00232 0.0125 0.03334 C 0.0125 0.06389 -0.00451 0.08889 -0.025 0.08889 C -0.04583 0.08889 -0.0625 0.06389 -0.0625 0.03334 C -0.0625 0.00232 -0.04583 -0.02222 -0.025 -0.02222 Z " pathEditMode="relative" rAng="0" ptsTypes="fffff">
                                      <p:cBhvr>
                                        <p:cTn id="24" dur="2000" fill="hold"/>
                                        <p:tgtEl>
                                          <p:spTgt spid="97297"/>
                                        </p:tgtEl>
                                        <p:attrNameLst>
                                          <p:attrName>ppt_x</p:attrName>
                                          <p:attrName>ppt_y</p:attrName>
                                        </p:attrNameLst>
                                      </p:cBhvr>
                                      <p:rCtr x="0" y="56"/>
                                    </p:animMotion>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97298"/>
                                        </p:tgtEl>
                                        <p:attrNameLst>
                                          <p:attrName>style.visibility</p:attrName>
                                        </p:attrNameLst>
                                      </p:cBhvr>
                                      <p:to>
                                        <p:strVal val="visible"/>
                                      </p:to>
                                    </p:set>
                                    <p:anim calcmode="lin" valueType="num">
                                      <p:cBhvr additive="base">
                                        <p:cTn id="29" dur="500" fill="hold"/>
                                        <p:tgtEl>
                                          <p:spTgt spid="97298"/>
                                        </p:tgtEl>
                                        <p:attrNameLst>
                                          <p:attrName>ppt_x</p:attrName>
                                        </p:attrNameLst>
                                      </p:cBhvr>
                                      <p:tavLst>
                                        <p:tav tm="0">
                                          <p:val>
                                            <p:strVal val="0-#ppt_w/2"/>
                                          </p:val>
                                        </p:tav>
                                        <p:tav tm="100000">
                                          <p:val>
                                            <p:strVal val="#ppt_x"/>
                                          </p:val>
                                        </p:tav>
                                      </p:tavLst>
                                    </p:anim>
                                    <p:anim calcmode="lin" valueType="num">
                                      <p:cBhvr additive="base">
                                        <p:cTn id="30" dur="500" fill="hold"/>
                                        <p:tgtEl>
                                          <p:spTgt spid="97298"/>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97299"/>
                                        </p:tgtEl>
                                        <p:attrNameLst>
                                          <p:attrName>style.visibility</p:attrName>
                                        </p:attrNameLst>
                                      </p:cBhvr>
                                      <p:to>
                                        <p:strVal val="visible"/>
                                      </p:to>
                                    </p:set>
                                    <p:anim calcmode="lin" valueType="num">
                                      <p:cBhvr additive="base">
                                        <p:cTn id="35" dur="500" fill="hold"/>
                                        <p:tgtEl>
                                          <p:spTgt spid="97299"/>
                                        </p:tgtEl>
                                        <p:attrNameLst>
                                          <p:attrName>ppt_x</p:attrName>
                                        </p:attrNameLst>
                                      </p:cBhvr>
                                      <p:tavLst>
                                        <p:tav tm="0">
                                          <p:val>
                                            <p:strVal val="0-#ppt_w/2"/>
                                          </p:val>
                                        </p:tav>
                                        <p:tav tm="100000">
                                          <p:val>
                                            <p:strVal val="#ppt_x"/>
                                          </p:val>
                                        </p:tav>
                                      </p:tavLst>
                                    </p:anim>
                                    <p:anim calcmode="lin" valueType="num">
                                      <p:cBhvr additive="base">
                                        <p:cTn id="36" dur="500" fill="hold"/>
                                        <p:tgtEl>
                                          <p:spTgt spid="97299"/>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97300"/>
                                        </p:tgtEl>
                                        <p:attrNameLst>
                                          <p:attrName>style.visibility</p:attrName>
                                        </p:attrNameLst>
                                      </p:cBhvr>
                                      <p:to>
                                        <p:strVal val="visible"/>
                                      </p:to>
                                    </p:set>
                                    <p:anim calcmode="lin" valueType="num">
                                      <p:cBhvr additive="base">
                                        <p:cTn id="41" dur="500" fill="hold"/>
                                        <p:tgtEl>
                                          <p:spTgt spid="97300"/>
                                        </p:tgtEl>
                                        <p:attrNameLst>
                                          <p:attrName>ppt_x</p:attrName>
                                        </p:attrNameLst>
                                      </p:cBhvr>
                                      <p:tavLst>
                                        <p:tav tm="0">
                                          <p:val>
                                            <p:strVal val="0-#ppt_w/2"/>
                                          </p:val>
                                        </p:tav>
                                        <p:tav tm="100000">
                                          <p:val>
                                            <p:strVal val="#ppt_x"/>
                                          </p:val>
                                        </p:tav>
                                      </p:tavLst>
                                    </p:anim>
                                    <p:anim calcmode="lin" valueType="num">
                                      <p:cBhvr additive="base">
                                        <p:cTn id="42" dur="500" fill="hold"/>
                                        <p:tgtEl>
                                          <p:spTgt spid="973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93" grpId="0" animBg="1"/>
      <p:bldP spid="97294" grpId="0" animBg="1"/>
      <p:bldP spid="97295" grpId="0" animBg="1"/>
      <p:bldP spid="97296" grpId="0" animBg="1"/>
      <p:bldP spid="97297" grpId="0" animBg="1"/>
      <p:bldP spid="97298" grpId="0" autoUpdateAnimBg="0"/>
      <p:bldP spid="97299" grpId="0" autoUpdateAnimBg="0"/>
      <p:bldP spid="9730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3"/>
          <p:cNvSpPr txBox="1">
            <a:spLocks noChangeArrowheads="1"/>
          </p:cNvSpPr>
          <p:nvPr/>
        </p:nvSpPr>
        <p:spPr bwMode="grayWhite">
          <a:xfrm>
            <a:off x="457200" y="1828800"/>
            <a:ext cx="8458200" cy="1938992"/>
          </a:xfrm>
          <a:prstGeom prst="rect">
            <a:avLst/>
          </a:prstGeom>
          <a:noFill/>
          <a:ln w="9525" algn="ctr">
            <a:noFill/>
            <a:miter lim="800000"/>
            <a:headEnd/>
            <a:tailEnd/>
          </a:ln>
        </p:spPr>
        <p:txBody>
          <a:bodyPr wrap="square">
            <a:spAutoFit/>
          </a:bodyPr>
          <a:lstStyle/>
          <a:p>
            <a:pPr marL="342900" indent="-342900">
              <a:buFontTx/>
              <a:buAutoNum type="alphaLcPeriod" startAt="3"/>
            </a:pPr>
            <a:r>
              <a:rPr lang="en-US" sz="2400" dirty="0">
                <a:solidFill>
                  <a:schemeClr val="tx2"/>
                </a:solidFill>
              </a:rPr>
              <a:t>Bohr’s atomic theory brings about the </a:t>
            </a:r>
            <a:r>
              <a:rPr lang="en-US" sz="2400" dirty="0">
                <a:solidFill>
                  <a:srgbClr val="FF0000"/>
                </a:solidFill>
              </a:rPr>
              <a:t>“Quantum number”</a:t>
            </a:r>
            <a:r>
              <a:rPr lang="en-US" sz="2400" dirty="0">
                <a:solidFill>
                  <a:schemeClr val="tx2"/>
                </a:solidFill>
              </a:rPr>
              <a:t> concept. The principal quantum number in Bohr’s atomic theory represents the positive integer (n = 1, 2, 3 ….) denoting the electron’s trajectory (orbit) in the atom as well as denoting the energy level of electron.</a:t>
            </a:r>
            <a:endParaRPr lang="en-US" sz="2400" dirty="0">
              <a:solidFill>
                <a:srgbClr val="FF0000"/>
              </a:solidFill>
            </a:endParaRPr>
          </a:p>
        </p:txBody>
      </p:sp>
      <p:sp>
        <p:nvSpPr>
          <p:cNvPr id="3" name="Text Box 2"/>
          <p:cNvSpPr txBox="1">
            <a:spLocks noChangeArrowheads="1"/>
          </p:cNvSpPr>
          <p:nvPr/>
        </p:nvSpPr>
        <p:spPr bwMode="grayWhite">
          <a:xfrm>
            <a:off x="293688" y="533401"/>
            <a:ext cx="8991600" cy="707886"/>
          </a:xfrm>
          <a:prstGeom prst="rect">
            <a:avLst/>
          </a:prstGeom>
          <a:noFill/>
          <a:ln w="9525" algn="ctr">
            <a:noFill/>
            <a:miter lim="800000"/>
            <a:headEnd/>
            <a:tailEnd/>
          </a:ln>
        </p:spPr>
        <p:txBody>
          <a:bodyPr wrap="square">
            <a:spAutoFit/>
          </a:bodyPr>
          <a:lstStyle/>
          <a:p>
            <a:pPr algn="ctr"/>
            <a:r>
              <a:rPr lang="en-US" sz="4000" b="1" dirty="0">
                <a:solidFill>
                  <a:srgbClr val="FF0000"/>
                </a:solidFill>
              </a:rPr>
              <a:t>Bohr’s Atomic Model</a:t>
            </a:r>
          </a:p>
        </p:txBody>
      </p:sp>
    </p:spTree>
    <p:custDataLst>
      <p:tags r:id="rId1"/>
    </p:custData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eaLnBrk="1" hangingPunct="1">
              <a:defRPr/>
            </a:pPr>
            <a:r>
              <a:rPr lang="en-US" dirty="0" smtClean="0">
                <a:solidFill>
                  <a:srgbClr val="FF0000"/>
                </a:solidFill>
              </a:rPr>
              <a:t>Subatomic Particles </a:t>
            </a:r>
          </a:p>
        </p:txBody>
      </p:sp>
      <p:sp>
        <p:nvSpPr>
          <p:cNvPr id="34819" name="Text Box 3"/>
          <p:cNvSpPr txBox="1">
            <a:spLocks noChangeArrowheads="1"/>
          </p:cNvSpPr>
          <p:nvPr/>
        </p:nvSpPr>
        <p:spPr bwMode="grayWhite">
          <a:xfrm>
            <a:off x="152400" y="1524000"/>
            <a:ext cx="8991600" cy="1323439"/>
          </a:xfrm>
          <a:prstGeom prst="rect">
            <a:avLst/>
          </a:prstGeom>
          <a:noFill/>
          <a:ln w="9525" algn="ctr">
            <a:noFill/>
            <a:miter lim="800000"/>
            <a:headEnd/>
            <a:tailEnd/>
          </a:ln>
        </p:spPr>
        <p:txBody>
          <a:bodyPr wrap="square">
            <a:spAutoFit/>
          </a:bodyPr>
          <a:lstStyle/>
          <a:p>
            <a:pPr indent="862013"/>
            <a:r>
              <a:rPr lang="en-US" sz="2000" dirty="0">
                <a:solidFill>
                  <a:schemeClr val="tx2"/>
                </a:solidFill>
              </a:rPr>
              <a:t>In the modern atomic theory, atom is composed by subatomic </a:t>
            </a:r>
            <a:r>
              <a:rPr lang="en-US" sz="2000" dirty="0" err="1">
                <a:solidFill>
                  <a:schemeClr val="tx2"/>
                </a:solidFill>
              </a:rPr>
              <a:t>subatomic</a:t>
            </a:r>
            <a:r>
              <a:rPr lang="en-US" sz="2000" dirty="0">
                <a:solidFill>
                  <a:schemeClr val="tx2"/>
                </a:solidFill>
              </a:rPr>
              <a:t> particles : electrons, protons and nuetrons. This statement has something to do with the discoveries of particles of electrons, protons and neutrons by the scientists, as we are going to study as </a:t>
            </a:r>
            <a:r>
              <a:rPr lang="en-US" sz="2000" dirty="0" err="1">
                <a:solidFill>
                  <a:schemeClr val="tx2"/>
                </a:solidFill>
              </a:rPr>
              <a:t>follws</a:t>
            </a:r>
            <a:r>
              <a:rPr lang="en-US" sz="2000" dirty="0">
                <a:solidFill>
                  <a:schemeClr val="tx2"/>
                </a:solidFill>
              </a:rPr>
              <a:t>.</a:t>
            </a:r>
          </a:p>
        </p:txBody>
      </p:sp>
      <p:sp>
        <p:nvSpPr>
          <p:cNvPr id="34820" name="Text Box 4"/>
          <p:cNvSpPr txBox="1">
            <a:spLocks noChangeArrowheads="1"/>
          </p:cNvSpPr>
          <p:nvPr/>
        </p:nvSpPr>
        <p:spPr bwMode="grayWhite">
          <a:xfrm>
            <a:off x="152400" y="2895600"/>
            <a:ext cx="8991600" cy="396875"/>
          </a:xfrm>
          <a:prstGeom prst="rect">
            <a:avLst/>
          </a:prstGeom>
          <a:noFill/>
          <a:ln w="9525" algn="ctr">
            <a:noFill/>
            <a:miter lim="800000"/>
            <a:headEnd/>
            <a:tailEnd/>
          </a:ln>
        </p:spPr>
        <p:txBody>
          <a:bodyPr>
            <a:spAutoFit/>
          </a:bodyPr>
          <a:lstStyle/>
          <a:p>
            <a:r>
              <a:rPr lang="en-US" sz="2000" dirty="0">
                <a:solidFill>
                  <a:schemeClr val="tx2"/>
                </a:solidFill>
              </a:rPr>
              <a:t>1.  The Discovery of Electron</a:t>
            </a:r>
          </a:p>
        </p:txBody>
      </p:sp>
      <p:sp>
        <p:nvSpPr>
          <p:cNvPr id="34821" name="Text Box 5"/>
          <p:cNvSpPr txBox="1">
            <a:spLocks noChangeArrowheads="1"/>
          </p:cNvSpPr>
          <p:nvPr/>
        </p:nvSpPr>
        <p:spPr bwMode="grayWhite">
          <a:xfrm>
            <a:off x="457200" y="3276600"/>
            <a:ext cx="8686800" cy="2554288"/>
          </a:xfrm>
          <a:prstGeom prst="rect">
            <a:avLst/>
          </a:prstGeom>
          <a:noFill/>
          <a:ln w="9525" algn="ctr">
            <a:noFill/>
            <a:miter lim="800000"/>
            <a:headEnd/>
            <a:tailEnd/>
          </a:ln>
        </p:spPr>
        <p:txBody>
          <a:bodyPr>
            <a:spAutoFit/>
          </a:bodyPr>
          <a:lstStyle/>
          <a:p>
            <a:pPr indent="517525"/>
            <a:r>
              <a:rPr lang="en-US" sz="2000" dirty="0">
                <a:solidFill>
                  <a:schemeClr val="tx2"/>
                </a:solidFill>
              </a:rPr>
              <a:t>In 1897, Thomson discovered the value of </a:t>
            </a:r>
            <a:r>
              <a:rPr lang="en-US" sz="2000" i="1" dirty="0">
                <a:solidFill>
                  <a:srgbClr val="FF0000"/>
                </a:solidFill>
              </a:rPr>
              <a:t>specific charge of electron</a:t>
            </a:r>
            <a:r>
              <a:rPr lang="en-US" sz="2000" dirty="0">
                <a:solidFill>
                  <a:srgbClr val="FF0000"/>
                </a:solidFill>
              </a:rPr>
              <a:t> (</a:t>
            </a:r>
            <a:r>
              <a:rPr lang="en-US" sz="2000" dirty="0">
                <a:solidFill>
                  <a:schemeClr val="tx2"/>
                </a:solidFill>
              </a:rPr>
              <a:t>e/m), that is the ratio of charge to mass of electron. To determine the value of e/m, Thomson used the magnetic and electric fields which are set in the path of electron.</a:t>
            </a:r>
          </a:p>
          <a:p>
            <a:pPr indent="517525"/>
            <a:r>
              <a:rPr lang="en-US" sz="2000" dirty="0">
                <a:solidFill>
                  <a:schemeClr val="tx2"/>
                </a:solidFill>
              </a:rPr>
              <a:t>In 1906, Robert A. Millikan succeeded in determining the value of electron charge from oil drop experiment. In this case the value of               e = 1,6 x 10</a:t>
            </a:r>
            <a:r>
              <a:rPr lang="en-US" sz="2000" baseline="30000" dirty="0">
                <a:solidFill>
                  <a:schemeClr val="tx2"/>
                </a:solidFill>
              </a:rPr>
              <a:t>-19</a:t>
            </a:r>
            <a:r>
              <a:rPr lang="en-US" sz="2000" dirty="0">
                <a:solidFill>
                  <a:schemeClr val="tx2"/>
                </a:solidFill>
              </a:rPr>
              <a:t> C is the value of an elementary particle, that is electron. Accordingly, from the value of specific change (e/m), the mass of an electron can be determined, that is 9,11 x 10</a:t>
            </a:r>
            <a:r>
              <a:rPr lang="en-US" sz="2000" baseline="30000" dirty="0">
                <a:solidFill>
                  <a:schemeClr val="tx2"/>
                </a:solidFill>
              </a:rPr>
              <a:t>-31</a:t>
            </a:r>
            <a:r>
              <a:rPr lang="en-US" sz="2000" dirty="0">
                <a:solidFill>
                  <a:schemeClr val="tx2"/>
                </a:solidFill>
              </a:rPr>
              <a:t> kg.</a:t>
            </a:r>
          </a:p>
        </p:txBody>
      </p:sp>
    </p:spTree>
    <p:custDataLst>
      <p:tags r:id="rId1"/>
    </p:custData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4"/>
          <p:cNvSpPr txBox="1">
            <a:spLocks noChangeArrowheads="1"/>
          </p:cNvSpPr>
          <p:nvPr/>
        </p:nvSpPr>
        <p:spPr bwMode="grayWhite">
          <a:xfrm>
            <a:off x="152400" y="1524000"/>
            <a:ext cx="1371600" cy="400110"/>
          </a:xfrm>
          <a:prstGeom prst="rect">
            <a:avLst/>
          </a:prstGeom>
          <a:noFill/>
          <a:ln w="9525" algn="ctr">
            <a:noFill/>
            <a:miter lim="800000"/>
            <a:headEnd/>
            <a:tailEnd/>
          </a:ln>
        </p:spPr>
        <p:txBody>
          <a:bodyPr wrap="square">
            <a:spAutoFit/>
          </a:bodyPr>
          <a:lstStyle/>
          <a:p>
            <a:r>
              <a:rPr lang="en-US" sz="2000" b="1" dirty="0">
                <a:solidFill>
                  <a:srgbClr val="FF0000"/>
                </a:solidFill>
              </a:rPr>
              <a:t>1.  Isotope</a:t>
            </a:r>
          </a:p>
        </p:txBody>
      </p:sp>
      <p:sp>
        <p:nvSpPr>
          <p:cNvPr id="2054" name="Text Box 5"/>
          <p:cNvSpPr txBox="1">
            <a:spLocks noChangeArrowheads="1"/>
          </p:cNvSpPr>
          <p:nvPr/>
        </p:nvSpPr>
        <p:spPr bwMode="grayWhite">
          <a:xfrm>
            <a:off x="152400" y="1828800"/>
            <a:ext cx="8458200" cy="646331"/>
          </a:xfrm>
          <a:prstGeom prst="rect">
            <a:avLst/>
          </a:prstGeom>
          <a:noFill/>
          <a:ln w="9525" algn="ctr">
            <a:noFill/>
            <a:miter lim="800000"/>
            <a:headEnd/>
            <a:tailEnd/>
          </a:ln>
        </p:spPr>
        <p:txBody>
          <a:bodyPr wrap="square">
            <a:spAutoFit/>
          </a:bodyPr>
          <a:lstStyle/>
          <a:p>
            <a:pPr indent="862013"/>
            <a:r>
              <a:rPr lang="en-US" dirty="0">
                <a:solidFill>
                  <a:schemeClr val="tx2"/>
                </a:solidFill>
              </a:rPr>
              <a:t>Isotope is one of two or more species of an element atom having the same atomic number, but differ in mass number. The examples of isotopes are carbon isotopes, namely </a:t>
            </a:r>
          </a:p>
        </p:txBody>
      </p:sp>
      <p:graphicFrame>
        <p:nvGraphicFramePr>
          <p:cNvPr id="2050" name="Object 6"/>
          <p:cNvGraphicFramePr>
            <a:graphicFrameLocks noChangeAspect="1"/>
          </p:cNvGraphicFramePr>
          <p:nvPr>
            <p:ph/>
          </p:nvPr>
        </p:nvGraphicFramePr>
        <p:xfrm>
          <a:off x="4572000" y="2438400"/>
          <a:ext cx="1524000" cy="500062"/>
        </p:xfrm>
        <a:graphic>
          <a:graphicData uri="http://schemas.openxmlformats.org/presentationml/2006/ole">
            <p:oleObj spid="_x0000_s3074" name="Equation" r:id="rId4" imgW="736600" imgH="241300" progId="Equation.3">
              <p:embed/>
            </p:oleObj>
          </a:graphicData>
        </a:graphic>
      </p:graphicFrame>
      <p:sp>
        <p:nvSpPr>
          <p:cNvPr id="2055" name="Text Box 8"/>
          <p:cNvSpPr txBox="1">
            <a:spLocks noChangeArrowheads="1"/>
          </p:cNvSpPr>
          <p:nvPr/>
        </p:nvSpPr>
        <p:spPr bwMode="grayWhite">
          <a:xfrm>
            <a:off x="152400" y="2590800"/>
            <a:ext cx="8991600" cy="396875"/>
          </a:xfrm>
          <a:prstGeom prst="rect">
            <a:avLst/>
          </a:prstGeom>
          <a:noFill/>
          <a:ln w="9525" algn="ctr">
            <a:noFill/>
            <a:miter lim="800000"/>
            <a:headEnd/>
            <a:tailEnd/>
          </a:ln>
        </p:spPr>
        <p:txBody>
          <a:bodyPr>
            <a:spAutoFit/>
          </a:bodyPr>
          <a:lstStyle/>
          <a:p>
            <a:r>
              <a:rPr lang="en-US" sz="2000" b="1" dirty="0">
                <a:solidFill>
                  <a:srgbClr val="FF0000"/>
                </a:solidFill>
              </a:rPr>
              <a:t>2.  Isobar</a:t>
            </a:r>
          </a:p>
        </p:txBody>
      </p:sp>
      <p:sp>
        <p:nvSpPr>
          <p:cNvPr id="2056" name="Text Box 9"/>
          <p:cNvSpPr txBox="1">
            <a:spLocks noChangeArrowheads="1"/>
          </p:cNvSpPr>
          <p:nvPr/>
        </p:nvSpPr>
        <p:spPr bwMode="grayWhite">
          <a:xfrm>
            <a:off x="250825" y="2874963"/>
            <a:ext cx="8610600" cy="701675"/>
          </a:xfrm>
          <a:prstGeom prst="rect">
            <a:avLst/>
          </a:prstGeom>
          <a:noFill/>
          <a:ln w="9525" algn="ctr">
            <a:noFill/>
            <a:miter lim="800000"/>
            <a:headEnd/>
            <a:tailEnd/>
          </a:ln>
        </p:spPr>
        <p:txBody>
          <a:bodyPr>
            <a:spAutoFit/>
          </a:bodyPr>
          <a:lstStyle/>
          <a:p>
            <a:pPr indent="862013"/>
            <a:r>
              <a:rPr lang="en-US" sz="2000" dirty="0">
                <a:solidFill>
                  <a:schemeClr val="tx2"/>
                </a:solidFill>
              </a:rPr>
              <a:t>Isobar is an atom which comes from different element but has the same mass number. The examples of the isobar  are </a:t>
            </a:r>
          </a:p>
        </p:txBody>
      </p:sp>
      <p:graphicFrame>
        <p:nvGraphicFramePr>
          <p:cNvPr id="2051" name="Object 10"/>
          <p:cNvGraphicFramePr>
            <a:graphicFrameLocks noChangeAspect="1"/>
          </p:cNvGraphicFramePr>
          <p:nvPr/>
        </p:nvGraphicFramePr>
        <p:xfrm>
          <a:off x="4572000" y="3733800"/>
          <a:ext cx="1549400" cy="500062"/>
        </p:xfrm>
        <a:graphic>
          <a:graphicData uri="http://schemas.openxmlformats.org/presentationml/2006/ole">
            <p:oleObj spid="_x0000_s3075" name="Equation" r:id="rId5" imgW="748975" imgH="241195" progId="Equation.3">
              <p:embed/>
            </p:oleObj>
          </a:graphicData>
        </a:graphic>
      </p:graphicFrame>
      <p:sp>
        <p:nvSpPr>
          <p:cNvPr id="2057" name="Text Box 11"/>
          <p:cNvSpPr txBox="1">
            <a:spLocks noChangeArrowheads="1"/>
          </p:cNvSpPr>
          <p:nvPr/>
        </p:nvSpPr>
        <p:spPr bwMode="grayWhite">
          <a:xfrm>
            <a:off x="152400" y="4300538"/>
            <a:ext cx="8991600" cy="396875"/>
          </a:xfrm>
          <a:prstGeom prst="rect">
            <a:avLst/>
          </a:prstGeom>
          <a:noFill/>
          <a:ln w="9525" algn="ctr">
            <a:noFill/>
            <a:miter lim="800000"/>
            <a:headEnd/>
            <a:tailEnd/>
          </a:ln>
        </p:spPr>
        <p:txBody>
          <a:bodyPr>
            <a:spAutoFit/>
          </a:bodyPr>
          <a:lstStyle/>
          <a:p>
            <a:r>
              <a:rPr lang="en-US" sz="2000" b="1" dirty="0">
                <a:solidFill>
                  <a:srgbClr val="FF0000"/>
                </a:solidFill>
              </a:rPr>
              <a:t>3.  Isotone</a:t>
            </a:r>
          </a:p>
        </p:txBody>
      </p:sp>
      <p:sp>
        <p:nvSpPr>
          <p:cNvPr id="2058" name="Text Box 12"/>
          <p:cNvSpPr txBox="1">
            <a:spLocks noChangeArrowheads="1"/>
          </p:cNvSpPr>
          <p:nvPr/>
        </p:nvSpPr>
        <p:spPr bwMode="grayWhite">
          <a:xfrm>
            <a:off x="533400" y="4648200"/>
            <a:ext cx="8610600" cy="701675"/>
          </a:xfrm>
          <a:prstGeom prst="rect">
            <a:avLst/>
          </a:prstGeom>
          <a:noFill/>
          <a:ln w="9525" algn="ctr">
            <a:noFill/>
            <a:miter lim="800000"/>
            <a:headEnd/>
            <a:tailEnd/>
          </a:ln>
        </p:spPr>
        <p:txBody>
          <a:bodyPr>
            <a:spAutoFit/>
          </a:bodyPr>
          <a:lstStyle/>
          <a:p>
            <a:pPr indent="862013"/>
            <a:r>
              <a:rPr lang="en-US" sz="2000" dirty="0">
                <a:solidFill>
                  <a:schemeClr val="tx2"/>
                </a:solidFill>
              </a:rPr>
              <a:t>Isotone is an atom which comes from different element but has same the number of neutrons. The examples of the isotone  are </a:t>
            </a:r>
          </a:p>
        </p:txBody>
      </p:sp>
      <p:graphicFrame>
        <p:nvGraphicFramePr>
          <p:cNvPr id="2052" name="Object 13"/>
          <p:cNvGraphicFramePr>
            <a:graphicFrameLocks noChangeAspect="1"/>
          </p:cNvGraphicFramePr>
          <p:nvPr/>
        </p:nvGraphicFramePr>
        <p:xfrm>
          <a:off x="4572000" y="5334000"/>
          <a:ext cx="1443037" cy="500063"/>
        </p:xfrm>
        <a:graphic>
          <a:graphicData uri="http://schemas.openxmlformats.org/presentationml/2006/ole">
            <p:oleObj spid="_x0000_s3076" name="Equation" r:id="rId6" imgW="698500" imgH="241300" progId="Equation.3">
              <p:embed/>
            </p:oleObj>
          </a:graphicData>
        </a:graphic>
      </p:graphicFrame>
      <p:sp>
        <p:nvSpPr>
          <p:cNvPr id="2059" name="Rectangle 10"/>
          <p:cNvSpPr>
            <a:spLocks noChangeArrowheads="1"/>
          </p:cNvSpPr>
          <p:nvPr/>
        </p:nvSpPr>
        <p:spPr bwMode="auto">
          <a:xfrm>
            <a:off x="152400" y="5940425"/>
            <a:ext cx="8697913" cy="646113"/>
          </a:xfrm>
          <a:prstGeom prst="rect">
            <a:avLst/>
          </a:prstGeom>
          <a:noFill/>
          <a:ln w="9525">
            <a:noFill/>
            <a:miter lim="800000"/>
            <a:headEnd/>
            <a:tailEnd/>
          </a:ln>
        </p:spPr>
        <p:txBody>
          <a:bodyPr>
            <a:spAutoFit/>
          </a:bodyPr>
          <a:lstStyle/>
          <a:p>
            <a:pPr algn="ctr"/>
            <a:r>
              <a:rPr lang="en-US" b="1" dirty="0">
                <a:solidFill>
                  <a:srgbClr val="FF0000"/>
                </a:solidFill>
              </a:rPr>
              <a:t>4.ISOMERS</a:t>
            </a:r>
            <a:r>
              <a:rPr lang="en-US" dirty="0">
                <a:solidFill>
                  <a:schemeClr val="folHlink"/>
                </a:solidFill>
              </a:rPr>
              <a:t> – </a:t>
            </a:r>
            <a:r>
              <a:rPr lang="en-US" dirty="0">
                <a:solidFill>
                  <a:srgbClr val="0070C0"/>
                </a:solidFill>
              </a:rPr>
              <a:t>two nuclei of the same species but different     energy states, of which at least one is metastable</a:t>
            </a:r>
          </a:p>
        </p:txBody>
      </p:sp>
      <p:sp>
        <p:nvSpPr>
          <p:cNvPr id="13" name="TextBox 12"/>
          <p:cNvSpPr txBox="1"/>
          <p:nvPr/>
        </p:nvSpPr>
        <p:spPr>
          <a:xfrm>
            <a:off x="838200" y="838200"/>
            <a:ext cx="7239000" cy="369332"/>
          </a:xfrm>
          <a:prstGeom prst="rect">
            <a:avLst/>
          </a:prstGeom>
          <a:noFill/>
        </p:spPr>
        <p:txBody>
          <a:bodyPr wrap="square" rtlCol="0">
            <a:spAutoFit/>
          </a:bodyPr>
          <a:lstStyle/>
          <a:p>
            <a:r>
              <a:rPr lang="en-US" dirty="0" smtClean="0">
                <a:solidFill>
                  <a:srgbClr val="7030A0"/>
                </a:solidFill>
              </a:rPr>
              <a:t>Type-I Based on protons and neutrons</a:t>
            </a:r>
            <a:endParaRPr lang="en-US" dirty="0">
              <a:solidFill>
                <a:srgbClr val="7030A0"/>
              </a:solidFill>
            </a:endParaRPr>
          </a:p>
        </p:txBody>
      </p:sp>
      <p:sp>
        <p:nvSpPr>
          <p:cNvPr id="14" name="TextBox 13"/>
          <p:cNvSpPr txBox="1"/>
          <p:nvPr/>
        </p:nvSpPr>
        <p:spPr>
          <a:xfrm>
            <a:off x="457200" y="228600"/>
            <a:ext cx="6629400" cy="584775"/>
          </a:xfrm>
          <a:prstGeom prst="rect">
            <a:avLst/>
          </a:prstGeom>
          <a:noFill/>
        </p:spPr>
        <p:txBody>
          <a:bodyPr wrap="square" rtlCol="0">
            <a:spAutoFit/>
          </a:bodyPr>
          <a:lstStyle/>
          <a:p>
            <a:pPr algn="ctr"/>
            <a:r>
              <a:rPr lang="en-US" sz="3200" b="1" dirty="0" smtClean="0">
                <a:solidFill>
                  <a:srgbClr val="FF0000"/>
                </a:solidFill>
              </a:rPr>
              <a:t>TYPES OF NUCLEIDE</a:t>
            </a:r>
            <a:endParaRPr lang="en-US" sz="3200" b="1" dirty="0">
              <a:solidFill>
                <a:srgbClr val="FF0000"/>
              </a:solidFill>
            </a:endParaRPr>
          </a:p>
        </p:txBody>
      </p:sp>
    </p:spTree>
    <p:custDataLst>
      <p:tags r:id="rId2"/>
    </p:custData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3"/>
          <p:cNvPicPr>
            <a:picLocks noChangeAspect="1" noChangeArrowheads="1"/>
          </p:cNvPicPr>
          <p:nvPr/>
        </p:nvPicPr>
        <p:blipFill>
          <a:blip r:embed="rId2"/>
          <a:srcRect/>
          <a:stretch>
            <a:fillRect/>
          </a:stretch>
        </p:blipFill>
        <p:spPr bwMode="auto">
          <a:xfrm>
            <a:off x="304800" y="1524000"/>
            <a:ext cx="4267199" cy="2362200"/>
          </a:xfrm>
          <a:prstGeom prst="rect">
            <a:avLst/>
          </a:prstGeom>
          <a:noFill/>
          <a:ln w="9525">
            <a:noFill/>
            <a:miter lim="800000"/>
            <a:headEnd/>
            <a:tailEnd/>
          </a:ln>
          <a:effectLst/>
        </p:spPr>
      </p:pic>
      <p:pic>
        <p:nvPicPr>
          <p:cNvPr id="66564" name="Picture 4"/>
          <p:cNvPicPr>
            <a:picLocks noChangeAspect="1" noChangeArrowheads="1"/>
          </p:cNvPicPr>
          <p:nvPr/>
        </p:nvPicPr>
        <p:blipFill>
          <a:blip r:embed="rId3"/>
          <a:srcRect/>
          <a:stretch>
            <a:fillRect/>
          </a:stretch>
        </p:blipFill>
        <p:spPr bwMode="auto">
          <a:xfrm>
            <a:off x="304800" y="228600"/>
            <a:ext cx="4267200" cy="1257300"/>
          </a:xfrm>
          <a:prstGeom prst="rect">
            <a:avLst/>
          </a:prstGeom>
          <a:noFill/>
          <a:ln w="9525">
            <a:noFill/>
            <a:miter lim="800000"/>
            <a:headEnd/>
            <a:tailEnd/>
          </a:ln>
          <a:effectLst/>
        </p:spPr>
      </p:pic>
      <p:pic>
        <p:nvPicPr>
          <p:cNvPr id="66565" name="Picture 5"/>
          <p:cNvPicPr>
            <a:picLocks noChangeAspect="1" noChangeArrowheads="1"/>
          </p:cNvPicPr>
          <p:nvPr/>
        </p:nvPicPr>
        <p:blipFill>
          <a:blip r:embed="rId4"/>
          <a:srcRect/>
          <a:stretch>
            <a:fillRect/>
          </a:stretch>
        </p:blipFill>
        <p:spPr bwMode="auto">
          <a:xfrm>
            <a:off x="304800" y="3962400"/>
            <a:ext cx="4267200" cy="2743200"/>
          </a:xfrm>
          <a:prstGeom prst="rect">
            <a:avLst/>
          </a:prstGeom>
          <a:noFill/>
          <a:ln w="9525">
            <a:noFill/>
            <a:miter lim="800000"/>
            <a:headEnd/>
            <a:tailEnd/>
          </a:ln>
          <a:effectLst/>
        </p:spPr>
      </p:pic>
      <p:pic>
        <p:nvPicPr>
          <p:cNvPr id="66566" name="Picture 6"/>
          <p:cNvPicPr>
            <a:picLocks noChangeAspect="1" noChangeArrowheads="1"/>
          </p:cNvPicPr>
          <p:nvPr/>
        </p:nvPicPr>
        <p:blipFill>
          <a:blip r:embed="rId5"/>
          <a:srcRect/>
          <a:stretch>
            <a:fillRect/>
          </a:stretch>
        </p:blipFill>
        <p:spPr bwMode="auto">
          <a:xfrm>
            <a:off x="4724400" y="1524000"/>
            <a:ext cx="4181475" cy="2543175"/>
          </a:xfrm>
          <a:prstGeom prst="rect">
            <a:avLst/>
          </a:prstGeom>
          <a:noFill/>
          <a:ln w="9525">
            <a:noFill/>
            <a:miter lim="800000"/>
            <a:headEnd/>
            <a:tailEnd/>
          </a:ln>
          <a:effectLst/>
        </p:spPr>
      </p:pic>
      <p:sp>
        <p:nvSpPr>
          <p:cNvPr id="7" name="TextBox 6"/>
          <p:cNvSpPr txBox="1"/>
          <p:nvPr/>
        </p:nvSpPr>
        <p:spPr>
          <a:xfrm>
            <a:off x="4800600" y="152400"/>
            <a:ext cx="4114800" cy="707886"/>
          </a:xfrm>
          <a:prstGeom prst="rect">
            <a:avLst/>
          </a:prstGeom>
          <a:noFill/>
        </p:spPr>
        <p:txBody>
          <a:bodyPr wrap="square" rtlCol="0">
            <a:spAutoFit/>
          </a:bodyPr>
          <a:lstStyle/>
          <a:p>
            <a:r>
              <a:rPr lang="en-US" sz="4000" b="1" dirty="0" smtClean="0">
                <a:solidFill>
                  <a:srgbClr val="C00000"/>
                </a:solidFill>
              </a:rPr>
              <a:t>Nuclear Stability</a:t>
            </a:r>
            <a:endParaRPr lang="en-US" sz="4000" b="1" dirty="0">
              <a:solidFill>
                <a:srgbClr val="C00000"/>
              </a:solidFill>
            </a:endParaRPr>
          </a:p>
        </p:txBody>
      </p:sp>
      <p:pic>
        <p:nvPicPr>
          <p:cNvPr id="66567" name="Picture 7"/>
          <p:cNvPicPr>
            <a:picLocks noChangeAspect="1" noChangeArrowheads="1"/>
          </p:cNvPicPr>
          <p:nvPr/>
        </p:nvPicPr>
        <p:blipFill>
          <a:blip r:embed="rId6"/>
          <a:srcRect/>
          <a:stretch>
            <a:fillRect/>
          </a:stretch>
        </p:blipFill>
        <p:spPr bwMode="auto">
          <a:xfrm>
            <a:off x="4800600" y="4267200"/>
            <a:ext cx="4114800" cy="24193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3"/>
          <p:cNvSpPr txBox="1">
            <a:spLocks noChangeArrowheads="1"/>
          </p:cNvSpPr>
          <p:nvPr/>
        </p:nvSpPr>
        <p:spPr bwMode="auto">
          <a:xfrm>
            <a:off x="609600" y="1524000"/>
            <a:ext cx="8153400" cy="457200"/>
          </a:xfrm>
          <a:prstGeom prst="rect">
            <a:avLst/>
          </a:prstGeom>
          <a:noFill/>
          <a:ln w="9525">
            <a:noFill/>
            <a:miter lim="800000"/>
            <a:headEnd/>
            <a:tailEnd/>
          </a:ln>
          <a:effectLst/>
        </p:spPr>
        <p:txBody>
          <a:bodyPr>
            <a:spAutoFit/>
          </a:bodyPr>
          <a:lstStyle/>
          <a:p>
            <a:r>
              <a:rPr lang="en-US" dirty="0">
                <a:solidFill>
                  <a:srgbClr val="000080"/>
                </a:solidFill>
                <a:latin typeface="Arial" pitchFamily="34" charset="0"/>
              </a:rPr>
              <a:t>Mattauch’s rule (1934): Adjacent isobars cannot be stable.</a:t>
            </a:r>
            <a:endParaRPr lang="en-US" sz="2200" dirty="0">
              <a:solidFill>
                <a:srgbClr val="000080"/>
              </a:solidFill>
              <a:latin typeface="Arial" pitchFamily="34" charset="0"/>
            </a:endParaRPr>
          </a:p>
        </p:txBody>
      </p:sp>
      <p:sp>
        <p:nvSpPr>
          <p:cNvPr id="9220" name="Text Box 4"/>
          <p:cNvSpPr txBox="1">
            <a:spLocks noChangeArrowheads="1"/>
          </p:cNvSpPr>
          <p:nvPr/>
        </p:nvSpPr>
        <p:spPr bwMode="auto">
          <a:xfrm>
            <a:off x="533400" y="5334000"/>
            <a:ext cx="7239000" cy="1187450"/>
          </a:xfrm>
          <a:prstGeom prst="rect">
            <a:avLst/>
          </a:prstGeom>
          <a:noFill/>
          <a:ln w="9525">
            <a:noFill/>
            <a:miter lim="800000"/>
            <a:headEnd/>
            <a:tailEnd/>
          </a:ln>
          <a:effectLst/>
        </p:spPr>
        <p:txBody>
          <a:bodyPr>
            <a:spAutoFit/>
          </a:bodyPr>
          <a:lstStyle/>
          <a:p>
            <a:r>
              <a:rPr lang="en-US" dirty="0">
                <a:solidFill>
                  <a:srgbClr val="000080"/>
                </a:solidFill>
                <a:latin typeface="Arial" pitchFamily="34" charset="0"/>
              </a:rPr>
              <a:t>Magic #’s:  2, 8, 10, 20, 28, 50, 82, 126</a:t>
            </a:r>
          </a:p>
          <a:p>
            <a:r>
              <a:rPr lang="en-US" dirty="0">
                <a:solidFill>
                  <a:srgbClr val="000080"/>
                </a:solidFill>
                <a:latin typeface="Arial" pitchFamily="34" charset="0"/>
                <a:cs typeface="Courier New" pitchFamily="49" charset="0"/>
              </a:rPr>
              <a:t>	Nuclides with either Z or N = a “magic #” are 	more likely to be stable</a:t>
            </a:r>
          </a:p>
        </p:txBody>
      </p:sp>
      <p:sp>
        <p:nvSpPr>
          <p:cNvPr id="9221" name="Text Box 5"/>
          <p:cNvSpPr txBox="1">
            <a:spLocks noChangeArrowheads="1"/>
          </p:cNvSpPr>
          <p:nvPr/>
        </p:nvSpPr>
        <p:spPr bwMode="auto">
          <a:xfrm>
            <a:off x="609600" y="2743200"/>
            <a:ext cx="2055813" cy="457200"/>
          </a:xfrm>
          <a:prstGeom prst="rect">
            <a:avLst/>
          </a:prstGeom>
          <a:noFill/>
          <a:ln w="9525">
            <a:noFill/>
            <a:miter lim="800000"/>
            <a:headEnd/>
            <a:tailEnd/>
          </a:ln>
          <a:effectLst/>
        </p:spPr>
        <p:txBody>
          <a:bodyPr>
            <a:spAutoFit/>
          </a:bodyPr>
          <a:lstStyle/>
          <a:p>
            <a:r>
              <a:rPr lang="en-US">
                <a:solidFill>
                  <a:srgbClr val="000080"/>
                </a:solidFill>
                <a:latin typeface="Arial" pitchFamily="34" charset="0"/>
              </a:rPr>
              <a:t>Even vs. odd</a:t>
            </a:r>
          </a:p>
        </p:txBody>
      </p:sp>
      <p:sp>
        <p:nvSpPr>
          <p:cNvPr id="9222" name="Text Box 6"/>
          <p:cNvSpPr txBox="1">
            <a:spLocks noChangeArrowheads="1"/>
          </p:cNvSpPr>
          <p:nvPr/>
        </p:nvSpPr>
        <p:spPr bwMode="auto">
          <a:xfrm>
            <a:off x="1676400" y="1905000"/>
            <a:ext cx="6705600" cy="895350"/>
          </a:xfrm>
          <a:prstGeom prst="rect">
            <a:avLst/>
          </a:prstGeom>
          <a:noFill/>
          <a:ln w="9525">
            <a:noFill/>
            <a:miter lim="800000"/>
            <a:headEnd/>
            <a:tailEnd/>
          </a:ln>
          <a:effectLst/>
        </p:spPr>
        <p:txBody>
          <a:bodyPr>
            <a:spAutoFit/>
          </a:bodyPr>
          <a:lstStyle/>
          <a:p>
            <a:pPr>
              <a:lnSpc>
                <a:spcPct val="120000"/>
              </a:lnSpc>
            </a:pPr>
            <a:r>
              <a:rPr lang="en-US" sz="2200" dirty="0">
                <a:solidFill>
                  <a:srgbClr val="000080"/>
                </a:solidFill>
                <a:latin typeface="Arial" pitchFamily="34" charset="0"/>
              </a:rPr>
              <a:t>2 stable isobars separated by an unstable daughter.  </a:t>
            </a:r>
          </a:p>
          <a:p>
            <a:pPr>
              <a:lnSpc>
                <a:spcPct val="120000"/>
              </a:lnSpc>
            </a:pPr>
            <a:r>
              <a:rPr lang="en-US" sz="2200" dirty="0">
                <a:solidFill>
                  <a:srgbClr val="000080"/>
                </a:solidFill>
                <a:latin typeface="Arial" pitchFamily="34" charset="0"/>
              </a:rPr>
              <a:t>e.g. the isobar where A=40: </a:t>
            </a:r>
            <a:r>
              <a:rPr lang="en-US" sz="2200" baseline="30000" dirty="0">
                <a:solidFill>
                  <a:srgbClr val="000080"/>
                </a:solidFill>
                <a:latin typeface="Arial" pitchFamily="34" charset="0"/>
              </a:rPr>
              <a:t>40</a:t>
            </a:r>
            <a:r>
              <a:rPr lang="en-US" sz="2200" dirty="0">
                <a:solidFill>
                  <a:srgbClr val="000080"/>
                </a:solidFill>
                <a:latin typeface="Arial" pitchFamily="34" charset="0"/>
              </a:rPr>
              <a:t>Ar, </a:t>
            </a:r>
            <a:r>
              <a:rPr lang="en-US" sz="2200" baseline="30000" dirty="0">
                <a:solidFill>
                  <a:srgbClr val="000080"/>
                </a:solidFill>
                <a:latin typeface="Arial" pitchFamily="34" charset="0"/>
              </a:rPr>
              <a:t>40</a:t>
            </a:r>
            <a:r>
              <a:rPr lang="en-US" sz="2200" dirty="0">
                <a:solidFill>
                  <a:srgbClr val="000080"/>
                </a:solidFill>
                <a:latin typeface="Arial" pitchFamily="34" charset="0"/>
              </a:rPr>
              <a:t>K and </a:t>
            </a:r>
            <a:r>
              <a:rPr lang="en-US" sz="2200" baseline="30000" dirty="0">
                <a:solidFill>
                  <a:srgbClr val="000080"/>
                </a:solidFill>
                <a:latin typeface="Arial" pitchFamily="34" charset="0"/>
              </a:rPr>
              <a:t>40</a:t>
            </a:r>
            <a:r>
              <a:rPr lang="en-US" sz="2200" dirty="0">
                <a:solidFill>
                  <a:srgbClr val="000080"/>
                </a:solidFill>
                <a:latin typeface="Arial" pitchFamily="34" charset="0"/>
              </a:rPr>
              <a:t>Ca</a:t>
            </a:r>
          </a:p>
        </p:txBody>
      </p:sp>
      <p:graphicFrame>
        <p:nvGraphicFramePr>
          <p:cNvPr id="9223" name="Object 7"/>
          <p:cNvGraphicFramePr>
            <a:graphicFrameLocks noChangeAspect="1"/>
          </p:cNvGraphicFramePr>
          <p:nvPr/>
        </p:nvGraphicFramePr>
        <p:xfrm>
          <a:off x="609600" y="3276600"/>
          <a:ext cx="8077200" cy="1731963"/>
        </p:xfrm>
        <a:graphic>
          <a:graphicData uri="http://schemas.openxmlformats.org/presentationml/2006/ole">
            <p:oleObj spid="_x0000_s80898" name="Document" r:id="rId3" imgW="3839040" imgH="824760" progId="Word.Document.8">
              <p:embed/>
            </p:oleObj>
          </a:graphicData>
        </a:graphic>
      </p:graphicFrame>
      <p:sp>
        <p:nvSpPr>
          <p:cNvPr id="8" name="TextBox 7"/>
          <p:cNvSpPr txBox="1"/>
          <p:nvPr/>
        </p:nvSpPr>
        <p:spPr>
          <a:xfrm>
            <a:off x="990600" y="457200"/>
            <a:ext cx="7239000" cy="523220"/>
          </a:xfrm>
          <a:prstGeom prst="rect">
            <a:avLst/>
          </a:prstGeom>
          <a:noFill/>
        </p:spPr>
        <p:txBody>
          <a:bodyPr wrap="square" rtlCol="0">
            <a:spAutoFit/>
          </a:bodyPr>
          <a:lstStyle/>
          <a:p>
            <a:r>
              <a:rPr lang="en-US" sz="2800" b="1" dirty="0" smtClean="0">
                <a:solidFill>
                  <a:srgbClr val="FF0000"/>
                </a:solidFill>
              </a:rPr>
              <a:t>Type-II Based on stability of nucleus</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6"/>
          <p:cNvSpPr>
            <a:spLocks noGrp="1"/>
          </p:cNvSpPr>
          <p:nvPr>
            <p:ph type="sldNum" sz="quarter" idx="11"/>
          </p:nvPr>
        </p:nvSpPr>
        <p:spPr>
          <a:noFill/>
        </p:spPr>
        <p:txBody>
          <a:bodyPr>
            <a:normAutofit fontScale="85000" lnSpcReduction="20000"/>
          </a:bodyPr>
          <a:lstStyle/>
          <a:p>
            <a:fld id="{B3BB7228-64EA-478E-A746-875C199A7A5C}" type="slidenum">
              <a:rPr lang="en-US" smtClean="0"/>
              <a:pPr/>
              <a:t>19</a:t>
            </a:fld>
            <a:endParaRPr lang="en-US" smtClean="0"/>
          </a:p>
        </p:txBody>
      </p:sp>
      <p:sp>
        <p:nvSpPr>
          <p:cNvPr id="30722" name="Rectangle 2"/>
          <p:cNvSpPr>
            <a:spLocks noGrp="1" noChangeArrowheads="1"/>
          </p:cNvSpPr>
          <p:nvPr>
            <p:ph type="title"/>
          </p:nvPr>
        </p:nvSpPr>
        <p:spPr/>
        <p:txBody>
          <a:bodyPr/>
          <a:lstStyle/>
          <a:p>
            <a:pPr algn="ctr" eaLnBrk="1" hangingPunct="1">
              <a:defRPr/>
            </a:pPr>
            <a:r>
              <a:rPr lang="en-US" dirty="0" smtClean="0">
                <a:solidFill>
                  <a:srgbClr val="FF0000"/>
                </a:solidFill>
              </a:rPr>
              <a:t>Magic numbers</a:t>
            </a:r>
          </a:p>
        </p:txBody>
      </p:sp>
      <p:sp>
        <p:nvSpPr>
          <p:cNvPr id="30723" name="Rectangle 3"/>
          <p:cNvSpPr>
            <a:spLocks noGrp="1" noChangeArrowheads="1"/>
          </p:cNvSpPr>
          <p:nvPr>
            <p:ph type="body" sz="half" idx="1"/>
          </p:nvPr>
        </p:nvSpPr>
        <p:spPr/>
        <p:txBody>
          <a:bodyPr/>
          <a:lstStyle/>
          <a:p>
            <a:pPr eaLnBrk="1" hangingPunct="1">
              <a:lnSpc>
                <a:spcPct val="90000"/>
              </a:lnSpc>
              <a:defRPr/>
            </a:pPr>
            <a:r>
              <a:rPr lang="en-US" sz="2000" smtClean="0"/>
              <a:t>Actual # of n &amp; p affects nuclear stability</a:t>
            </a:r>
          </a:p>
          <a:p>
            <a:pPr eaLnBrk="1" hangingPunct="1">
              <a:lnSpc>
                <a:spcPct val="90000"/>
              </a:lnSpc>
              <a:defRPr/>
            </a:pPr>
            <a:r>
              <a:rPr lang="en-US" sz="2000" smtClean="0"/>
              <a:t>Even #’s of both n &amp; p give stability</a:t>
            </a:r>
          </a:p>
          <a:p>
            <a:pPr eaLnBrk="1" hangingPunct="1">
              <a:lnSpc>
                <a:spcPct val="90000"/>
              </a:lnSpc>
              <a:defRPr/>
            </a:pPr>
            <a:r>
              <a:rPr lang="en-US" sz="2000" smtClean="0"/>
              <a:t>Similar to noble gas electron configurations: 2, 10, 18, 36, etc.</a:t>
            </a:r>
          </a:p>
          <a:p>
            <a:pPr eaLnBrk="1" hangingPunct="1">
              <a:lnSpc>
                <a:spcPct val="90000"/>
              </a:lnSpc>
              <a:defRPr/>
            </a:pPr>
            <a:r>
              <a:rPr lang="en-US" sz="2000" smtClean="0"/>
              <a:t>Since </a:t>
            </a:r>
            <a:r>
              <a:rPr lang="en-US" sz="2000" b="1" smtClean="0"/>
              <a:t>nucleons </a:t>
            </a:r>
            <a:r>
              <a:rPr lang="en-US" sz="2000" smtClean="0"/>
              <a:t>(= n+p) occupy energy levels within nucleus</a:t>
            </a:r>
          </a:p>
          <a:p>
            <a:pPr eaLnBrk="1" hangingPunct="1">
              <a:lnSpc>
                <a:spcPct val="90000"/>
              </a:lnSpc>
              <a:defRPr/>
            </a:pPr>
            <a:r>
              <a:rPr lang="en-US" sz="2000" smtClean="0"/>
              <a:t>N or Z = 2, 8, 20, 28, 50, 82, and N = 126</a:t>
            </a:r>
          </a:p>
          <a:p>
            <a:pPr eaLnBrk="1" hangingPunct="1">
              <a:lnSpc>
                <a:spcPct val="90000"/>
              </a:lnSpc>
              <a:defRPr/>
            </a:pPr>
            <a:r>
              <a:rPr lang="en-US" sz="2000" b="1" smtClean="0"/>
              <a:t>Magic numbers</a:t>
            </a:r>
          </a:p>
        </p:txBody>
      </p:sp>
      <p:pic>
        <p:nvPicPr>
          <p:cNvPr id="5122" name="Picture 2"/>
          <p:cNvPicPr>
            <a:picLocks noChangeAspect="1" noChangeArrowheads="1"/>
          </p:cNvPicPr>
          <p:nvPr/>
        </p:nvPicPr>
        <p:blipFill>
          <a:blip r:embed="rId2"/>
          <a:srcRect/>
          <a:stretch>
            <a:fillRect/>
          </a:stretch>
        </p:blipFill>
        <p:spPr bwMode="auto">
          <a:xfrm>
            <a:off x="4648200" y="1752600"/>
            <a:ext cx="4152900" cy="3581400"/>
          </a:xfrm>
          <a:prstGeom prst="rect">
            <a:avLst/>
          </a:prstGeom>
          <a:noFill/>
          <a:ln w="9525">
            <a:solidFill>
              <a:srgbClr val="FF0000"/>
            </a:solid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6"/>
          <p:cNvSpPr>
            <a:spLocks noGrp="1"/>
          </p:cNvSpPr>
          <p:nvPr>
            <p:ph type="sldNum" sz="quarter" idx="11"/>
          </p:nvPr>
        </p:nvSpPr>
        <p:spPr>
          <a:noFill/>
        </p:spPr>
        <p:txBody>
          <a:bodyPr>
            <a:normAutofit fontScale="85000" lnSpcReduction="20000"/>
          </a:bodyPr>
          <a:lstStyle/>
          <a:p>
            <a:fld id="{28AA06D7-6DA2-406B-9C3E-0EEDBA84D86B}" type="slidenum">
              <a:rPr lang="en-US" smtClean="0"/>
              <a:pPr/>
              <a:t>20</a:t>
            </a:fld>
            <a:endParaRPr lang="en-US" smtClean="0"/>
          </a:p>
        </p:txBody>
      </p:sp>
      <p:sp>
        <p:nvSpPr>
          <p:cNvPr id="27650" name="Rectangle 2"/>
          <p:cNvSpPr>
            <a:spLocks noGrp="1" noChangeArrowheads="1"/>
          </p:cNvSpPr>
          <p:nvPr>
            <p:ph type="title"/>
          </p:nvPr>
        </p:nvSpPr>
        <p:spPr/>
        <p:txBody>
          <a:bodyPr/>
          <a:lstStyle/>
          <a:p>
            <a:pPr algn="ctr" eaLnBrk="1" hangingPunct="1">
              <a:defRPr/>
            </a:pPr>
            <a:r>
              <a:rPr lang="en-US" dirty="0" smtClean="0">
                <a:solidFill>
                  <a:srgbClr val="FF0000"/>
                </a:solidFill>
              </a:rPr>
              <a:t>Nuclear stability.</a:t>
            </a:r>
          </a:p>
        </p:txBody>
      </p:sp>
      <p:sp>
        <p:nvSpPr>
          <p:cNvPr id="27651" name="Rectangle 3"/>
          <p:cNvSpPr>
            <a:spLocks noGrp="1" noChangeArrowheads="1"/>
          </p:cNvSpPr>
          <p:nvPr>
            <p:ph type="body" sz="half" idx="1"/>
          </p:nvPr>
        </p:nvSpPr>
        <p:spPr/>
        <p:txBody>
          <a:bodyPr/>
          <a:lstStyle/>
          <a:p>
            <a:pPr eaLnBrk="1" hangingPunct="1">
              <a:lnSpc>
                <a:spcPct val="80000"/>
              </a:lnSpc>
              <a:defRPr/>
            </a:pPr>
            <a:r>
              <a:rPr lang="en-US" sz="2600" dirty="0" smtClean="0"/>
              <a:t>In determining nuclear stability, ratio of neutrons to protons (N/Z) important</a:t>
            </a:r>
          </a:p>
          <a:p>
            <a:pPr eaLnBrk="1" hangingPunct="1">
              <a:lnSpc>
                <a:spcPct val="80000"/>
              </a:lnSpc>
              <a:defRPr/>
            </a:pPr>
            <a:r>
              <a:rPr lang="en-US" sz="2600" dirty="0" smtClean="0"/>
              <a:t>Notice lower part of valley (N/Z = 1)</a:t>
            </a:r>
          </a:p>
          <a:p>
            <a:pPr eaLnBrk="1" hangingPunct="1">
              <a:lnSpc>
                <a:spcPct val="80000"/>
              </a:lnSpc>
              <a:defRPr/>
            </a:pPr>
            <a:r>
              <a:rPr lang="en-US" sz="2600" dirty="0" smtClean="0"/>
              <a:t>Bi last stable (non-radioactive) isotopes</a:t>
            </a:r>
          </a:p>
          <a:p>
            <a:pPr eaLnBrk="1" hangingPunct="1">
              <a:lnSpc>
                <a:spcPct val="80000"/>
              </a:lnSpc>
              <a:defRPr/>
            </a:pPr>
            <a:r>
              <a:rPr lang="en-US" sz="2600" dirty="0" smtClean="0"/>
              <a:t>N/Z too high: above valley, too many n, convert n to p, beta-decay</a:t>
            </a:r>
          </a:p>
          <a:p>
            <a:pPr eaLnBrk="1" hangingPunct="1">
              <a:lnSpc>
                <a:spcPct val="80000"/>
              </a:lnSpc>
              <a:defRPr/>
            </a:pPr>
            <a:r>
              <a:rPr lang="en-US" sz="2600" dirty="0" smtClean="0"/>
              <a:t>N/Z too low: below valley, too many p, convert p to n</a:t>
            </a:r>
          </a:p>
        </p:txBody>
      </p:sp>
      <p:pic>
        <p:nvPicPr>
          <p:cNvPr id="55302" name="Picture 6" descr="Band_of_stability_1"/>
          <p:cNvPicPr>
            <a:picLocks noChangeAspect="1" noChangeArrowheads="1"/>
          </p:cNvPicPr>
          <p:nvPr/>
        </p:nvPicPr>
        <p:blipFill>
          <a:blip r:embed="rId2"/>
          <a:srcRect/>
          <a:stretch>
            <a:fillRect/>
          </a:stretch>
        </p:blipFill>
        <p:spPr bwMode="auto">
          <a:xfrm>
            <a:off x="4648200" y="1600200"/>
            <a:ext cx="4030663"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a:srcRect/>
          <a:stretch>
            <a:fillRect/>
          </a:stretch>
        </p:blipFill>
        <p:spPr bwMode="auto">
          <a:xfrm>
            <a:off x="152400" y="228600"/>
            <a:ext cx="3962400" cy="2743200"/>
          </a:xfrm>
          <a:prstGeom prst="rect">
            <a:avLst/>
          </a:prstGeom>
          <a:noFill/>
          <a:ln w="25400">
            <a:solidFill>
              <a:srgbClr val="7030A0"/>
            </a:solidFill>
            <a:miter lim="800000"/>
            <a:headEnd/>
            <a:tailEnd/>
          </a:ln>
          <a:effectLst/>
        </p:spPr>
      </p:pic>
      <p:pic>
        <p:nvPicPr>
          <p:cNvPr id="67587" name="Picture 3"/>
          <p:cNvPicPr>
            <a:picLocks noChangeAspect="1" noChangeArrowheads="1"/>
          </p:cNvPicPr>
          <p:nvPr/>
        </p:nvPicPr>
        <p:blipFill>
          <a:blip r:embed="rId3"/>
          <a:srcRect/>
          <a:stretch>
            <a:fillRect/>
          </a:stretch>
        </p:blipFill>
        <p:spPr bwMode="auto">
          <a:xfrm>
            <a:off x="4876800" y="228600"/>
            <a:ext cx="3886200" cy="2743200"/>
          </a:xfrm>
          <a:prstGeom prst="rect">
            <a:avLst/>
          </a:prstGeom>
          <a:noFill/>
          <a:ln w="25400">
            <a:solidFill>
              <a:srgbClr val="00B050"/>
            </a:solidFill>
            <a:miter lim="800000"/>
            <a:headEnd/>
            <a:tailEnd/>
          </a:ln>
          <a:effectLst/>
        </p:spPr>
      </p:pic>
      <p:pic>
        <p:nvPicPr>
          <p:cNvPr id="67588" name="Picture 4"/>
          <p:cNvPicPr>
            <a:picLocks noChangeAspect="1" noChangeArrowheads="1"/>
          </p:cNvPicPr>
          <p:nvPr/>
        </p:nvPicPr>
        <p:blipFill>
          <a:blip r:embed="rId4"/>
          <a:srcRect/>
          <a:stretch>
            <a:fillRect/>
          </a:stretch>
        </p:blipFill>
        <p:spPr bwMode="auto">
          <a:xfrm>
            <a:off x="152400" y="3200400"/>
            <a:ext cx="4038600" cy="2895600"/>
          </a:xfrm>
          <a:prstGeom prst="rect">
            <a:avLst/>
          </a:prstGeom>
          <a:noFill/>
          <a:ln w="25400">
            <a:solidFill>
              <a:srgbClr val="0066FF"/>
            </a:solidFill>
            <a:miter lim="800000"/>
            <a:headEnd/>
            <a:tailEnd/>
          </a:ln>
          <a:effectLst/>
        </p:spPr>
      </p:pic>
      <p:pic>
        <p:nvPicPr>
          <p:cNvPr id="67589" name="Picture 5"/>
          <p:cNvPicPr>
            <a:picLocks noChangeAspect="1" noChangeArrowheads="1"/>
          </p:cNvPicPr>
          <p:nvPr/>
        </p:nvPicPr>
        <p:blipFill>
          <a:blip r:embed="rId5"/>
          <a:srcRect/>
          <a:stretch>
            <a:fillRect/>
          </a:stretch>
        </p:blipFill>
        <p:spPr bwMode="auto">
          <a:xfrm>
            <a:off x="4876800" y="3200400"/>
            <a:ext cx="3886200" cy="2895600"/>
          </a:xfrm>
          <a:prstGeom prst="rect">
            <a:avLst/>
          </a:prstGeom>
          <a:noFill/>
          <a:ln w="2540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a:srcRect/>
          <a:stretch>
            <a:fillRect/>
          </a:stretch>
        </p:blipFill>
        <p:spPr bwMode="auto">
          <a:xfrm>
            <a:off x="609600" y="228600"/>
            <a:ext cx="3810000" cy="2971800"/>
          </a:xfrm>
          <a:prstGeom prst="rect">
            <a:avLst/>
          </a:prstGeom>
          <a:noFill/>
          <a:ln w="25400">
            <a:solidFill>
              <a:schemeClr val="tx1"/>
            </a:solidFill>
            <a:miter lim="800000"/>
            <a:headEnd/>
            <a:tailEnd/>
          </a:ln>
          <a:effectLst/>
        </p:spPr>
      </p:pic>
      <p:pic>
        <p:nvPicPr>
          <p:cNvPr id="68611" name="Picture 3"/>
          <p:cNvPicPr>
            <a:picLocks noChangeAspect="1" noChangeArrowheads="1"/>
          </p:cNvPicPr>
          <p:nvPr/>
        </p:nvPicPr>
        <p:blipFill>
          <a:blip r:embed="rId3"/>
          <a:srcRect/>
          <a:stretch>
            <a:fillRect/>
          </a:stretch>
        </p:blipFill>
        <p:spPr bwMode="auto">
          <a:xfrm>
            <a:off x="4724400" y="228600"/>
            <a:ext cx="3657600" cy="2971800"/>
          </a:xfrm>
          <a:prstGeom prst="rect">
            <a:avLst/>
          </a:prstGeom>
          <a:noFill/>
          <a:ln w="25400">
            <a:solidFill>
              <a:srgbClr val="00B050"/>
            </a:solidFill>
            <a:miter lim="800000"/>
            <a:headEnd/>
            <a:tailEnd/>
          </a:ln>
          <a:effectLst/>
        </p:spPr>
      </p:pic>
      <p:pic>
        <p:nvPicPr>
          <p:cNvPr id="68612" name="Picture 4"/>
          <p:cNvPicPr>
            <a:picLocks noChangeAspect="1" noChangeArrowheads="1"/>
          </p:cNvPicPr>
          <p:nvPr/>
        </p:nvPicPr>
        <p:blipFill>
          <a:blip r:embed="rId4"/>
          <a:srcRect/>
          <a:stretch>
            <a:fillRect/>
          </a:stretch>
        </p:blipFill>
        <p:spPr bwMode="auto">
          <a:xfrm>
            <a:off x="609600" y="3352800"/>
            <a:ext cx="3810000" cy="2895600"/>
          </a:xfrm>
          <a:prstGeom prst="rect">
            <a:avLst/>
          </a:prstGeom>
          <a:noFill/>
          <a:ln w="25400">
            <a:solidFill>
              <a:schemeClr val="tx1"/>
            </a:solidFill>
            <a:miter lim="800000"/>
            <a:headEnd/>
            <a:tailEnd/>
          </a:ln>
          <a:effectLst/>
        </p:spPr>
      </p:pic>
      <p:pic>
        <p:nvPicPr>
          <p:cNvPr id="68613" name="Picture 5"/>
          <p:cNvPicPr>
            <a:picLocks noChangeAspect="1" noChangeArrowheads="1"/>
          </p:cNvPicPr>
          <p:nvPr/>
        </p:nvPicPr>
        <p:blipFill>
          <a:blip r:embed="rId5"/>
          <a:srcRect/>
          <a:stretch>
            <a:fillRect/>
          </a:stretch>
        </p:blipFill>
        <p:spPr bwMode="auto">
          <a:xfrm>
            <a:off x="4724400" y="3352800"/>
            <a:ext cx="3657600" cy="2819400"/>
          </a:xfrm>
          <a:prstGeom prst="rect">
            <a:avLst/>
          </a:prstGeom>
          <a:noFill/>
          <a:ln w="25400">
            <a:solidFill>
              <a:srgbClr val="00B050"/>
            </a:solid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eaLnBrk="1" hangingPunct="1">
              <a:defRPr/>
            </a:pPr>
            <a:r>
              <a:rPr lang="en-US" b="1" dirty="0" smtClean="0">
                <a:solidFill>
                  <a:srgbClr val="FF0000"/>
                </a:solidFill>
              </a:rPr>
              <a:t>Subatomic Particles </a:t>
            </a:r>
          </a:p>
        </p:txBody>
      </p:sp>
      <p:sp>
        <p:nvSpPr>
          <p:cNvPr id="34819" name="Text Box 3"/>
          <p:cNvSpPr txBox="1">
            <a:spLocks noChangeArrowheads="1"/>
          </p:cNvSpPr>
          <p:nvPr/>
        </p:nvSpPr>
        <p:spPr bwMode="grayWhite">
          <a:xfrm>
            <a:off x="152400" y="1828800"/>
            <a:ext cx="8839200" cy="1311275"/>
          </a:xfrm>
          <a:prstGeom prst="rect">
            <a:avLst/>
          </a:prstGeom>
          <a:noFill/>
          <a:ln w="9525" algn="ctr">
            <a:noFill/>
            <a:miter lim="800000"/>
            <a:headEnd/>
            <a:tailEnd/>
          </a:ln>
        </p:spPr>
        <p:txBody>
          <a:bodyPr wrap="square">
            <a:spAutoFit/>
          </a:bodyPr>
          <a:lstStyle/>
          <a:p>
            <a:pPr indent="862013"/>
            <a:r>
              <a:rPr lang="en-US" sz="2000" dirty="0">
                <a:solidFill>
                  <a:schemeClr val="tx2"/>
                </a:solidFill>
              </a:rPr>
              <a:t>In the modern atomic theory, atom is composed by subatomic </a:t>
            </a:r>
            <a:r>
              <a:rPr lang="en-US" sz="2000" dirty="0" smtClean="0">
                <a:solidFill>
                  <a:schemeClr val="tx2"/>
                </a:solidFill>
              </a:rPr>
              <a:t>particles </a:t>
            </a:r>
            <a:r>
              <a:rPr lang="en-US" sz="2000" dirty="0">
                <a:solidFill>
                  <a:schemeClr val="tx2"/>
                </a:solidFill>
              </a:rPr>
              <a:t>: electrons, protons and nuetrons. This statement has something to do with the discoveries of particles of electrons, protons and neutrons by the scientists, as we are going to study as </a:t>
            </a:r>
            <a:r>
              <a:rPr lang="en-US" sz="2000" dirty="0" smtClean="0">
                <a:solidFill>
                  <a:schemeClr val="tx2"/>
                </a:solidFill>
              </a:rPr>
              <a:t>follows.</a:t>
            </a:r>
            <a:endParaRPr lang="en-US" sz="2000" dirty="0">
              <a:solidFill>
                <a:schemeClr val="tx2"/>
              </a:solidFill>
            </a:endParaRPr>
          </a:p>
        </p:txBody>
      </p:sp>
      <p:sp>
        <p:nvSpPr>
          <p:cNvPr id="34820" name="Text Box 4"/>
          <p:cNvSpPr txBox="1">
            <a:spLocks noChangeArrowheads="1"/>
          </p:cNvSpPr>
          <p:nvPr/>
        </p:nvSpPr>
        <p:spPr bwMode="grayWhite">
          <a:xfrm>
            <a:off x="152400" y="3200400"/>
            <a:ext cx="8991600" cy="396875"/>
          </a:xfrm>
          <a:prstGeom prst="rect">
            <a:avLst/>
          </a:prstGeom>
          <a:noFill/>
          <a:ln w="9525" algn="ctr">
            <a:noFill/>
            <a:miter lim="800000"/>
            <a:headEnd/>
            <a:tailEnd/>
          </a:ln>
        </p:spPr>
        <p:txBody>
          <a:bodyPr>
            <a:spAutoFit/>
          </a:bodyPr>
          <a:lstStyle/>
          <a:p>
            <a:r>
              <a:rPr lang="en-US" sz="2000" dirty="0">
                <a:solidFill>
                  <a:schemeClr val="tx2"/>
                </a:solidFill>
              </a:rPr>
              <a:t>1.  </a:t>
            </a:r>
            <a:r>
              <a:rPr lang="en-US" sz="2000" b="1" dirty="0">
                <a:solidFill>
                  <a:srgbClr val="FF0000"/>
                </a:solidFill>
              </a:rPr>
              <a:t>The Discovery of Electron</a:t>
            </a:r>
          </a:p>
        </p:txBody>
      </p:sp>
      <p:sp>
        <p:nvSpPr>
          <p:cNvPr id="34821" name="Text Box 5"/>
          <p:cNvSpPr txBox="1">
            <a:spLocks noChangeArrowheads="1"/>
          </p:cNvSpPr>
          <p:nvPr/>
        </p:nvSpPr>
        <p:spPr bwMode="grayWhite">
          <a:xfrm>
            <a:off x="457200" y="3505200"/>
            <a:ext cx="8305800" cy="2862322"/>
          </a:xfrm>
          <a:prstGeom prst="rect">
            <a:avLst/>
          </a:prstGeom>
          <a:noFill/>
          <a:ln w="9525" algn="ctr">
            <a:noFill/>
            <a:miter lim="800000"/>
            <a:headEnd/>
            <a:tailEnd/>
          </a:ln>
        </p:spPr>
        <p:txBody>
          <a:bodyPr wrap="square">
            <a:spAutoFit/>
          </a:bodyPr>
          <a:lstStyle/>
          <a:p>
            <a:pPr indent="517525"/>
            <a:r>
              <a:rPr lang="en-US" sz="2000" dirty="0">
                <a:solidFill>
                  <a:schemeClr val="tx2"/>
                </a:solidFill>
              </a:rPr>
              <a:t>In 1897, Thomson discovered the value of </a:t>
            </a:r>
            <a:r>
              <a:rPr lang="en-US" sz="2000" i="1" dirty="0">
                <a:solidFill>
                  <a:srgbClr val="FF0000"/>
                </a:solidFill>
              </a:rPr>
              <a:t>specific charge of electron</a:t>
            </a:r>
            <a:r>
              <a:rPr lang="en-US" sz="2000" dirty="0">
                <a:solidFill>
                  <a:srgbClr val="FF0000"/>
                </a:solidFill>
              </a:rPr>
              <a:t> </a:t>
            </a:r>
            <a:r>
              <a:rPr lang="en-US" sz="2000" dirty="0">
                <a:solidFill>
                  <a:schemeClr val="tx2"/>
                </a:solidFill>
              </a:rPr>
              <a:t>(e/m), that is the ratio of charge to mass of electron. To determine the value of e/m, Thomson used the magnetic and electric fields which are set in the path of electron.</a:t>
            </a:r>
          </a:p>
          <a:p>
            <a:pPr indent="517525"/>
            <a:r>
              <a:rPr lang="en-US" sz="2000" dirty="0">
                <a:solidFill>
                  <a:schemeClr val="tx2"/>
                </a:solidFill>
              </a:rPr>
              <a:t>In 1906, Robert A. Millikan succeeded in determining the value of electron charge from oil drop experiment. In this case the value of               e = 1,6 x 10</a:t>
            </a:r>
            <a:r>
              <a:rPr lang="en-US" sz="2000" baseline="30000" dirty="0">
                <a:solidFill>
                  <a:schemeClr val="tx2"/>
                </a:solidFill>
              </a:rPr>
              <a:t>-19</a:t>
            </a:r>
            <a:r>
              <a:rPr lang="en-US" sz="2000" dirty="0">
                <a:solidFill>
                  <a:schemeClr val="tx2"/>
                </a:solidFill>
              </a:rPr>
              <a:t> C is the value of an elementary particle, that is electron. Accordingly, from the value of specific change (e/m), the mass of an electron can be determined, that is 9,11 x 10</a:t>
            </a:r>
            <a:r>
              <a:rPr lang="en-US" sz="2000" baseline="30000" dirty="0">
                <a:solidFill>
                  <a:schemeClr val="tx2"/>
                </a:solidFill>
              </a:rPr>
              <a:t>-31</a:t>
            </a:r>
            <a:r>
              <a:rPr lang="en-US" sz="2000" dirty="0">
                <a:solidFill>
                  <a:schemeClr val="tx2"/>
                </a:solidFill>
              </a:rPr>
              <a:t> kg.</a:t>
            </a:r>
          </a:p>
        </p:txBody>
      </p:sp>
    </p:spTree>
    <p:custDataLst>
      <p:tags r:id="rId1"/>
    </p:custData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4"/>
          <p:cNvSpPr txBox="1">
            <a:spLocks noChangeArrowheads="1"/>
          </p:cNvSpPr>
          <p:nvPr/>
        </p:nvSpPr>
        <p:spPr bwMode="grayWhite">
          <a:xfrm>
            <a:off x="152400" y="358775"/>
            <a:ext cx="8991600" cy="585788"/>
          </a:xfrm>
          <a:prstGeom prst="rect">
            <a:avLst/>
          </a:prstGeom>
          <a:noFill/>
          <a:ln w="9525" algn="ctr">
            <a:noFill/>
            <a:miter lim="800000"/>
            <a:headEnd/>
            <a:tailEnd/>
          </a:ln>
        </p:spPr>
        <p:txBody>
          <a:bodyPr>
            <a:spAutoFit/>
          </a:bodyPr>
          <a:lstStyle/>
          <a:p>
            <a:pPr algn="ctr"/>
            <a:r>
              <a:rPr lang="en-US" sz="3200" b="1" dirty="0">
                <a:solidFill>
                  <a:srgbClr val="FF0000"/>
                </a:solidFill>
              </a:rPr>
              <a:t>The Discovery of Proton</a:t>
            </a:r>
          </a:p>
        </p:txBody>
      </p:sp>
      <p:sp>
        <p:nvSpPr>
          <p:cNvPr id="35843" name="Text Box 5"/>
          <p:cNvSpPr txBox="1">
            <a:spLocks noChangeArrowheads="1"/>
          </p:cNvSpPr>
          <p:nvPr/>
        </p:nvSpPr>
        <p:spPr bwMode="grayWhite">
          <a:xfrm>
            <a:off x="457200" y="1616075"/>
            <a:ext cx="8305800" cy="4247317"/>
          </a:xfrm>
          <a:prstGeom prst="rect">
            <a:avLst/>
          </a:prstGeom>
          <a:noFill/>
          <a:ln w="9525" algn="ctr">
            <a:noFill/>
            <a:miter lim="800000"/>
            <a:headEnd/>
            <a:tailEnd/>
          </a:ln>
        </p:spPr>
        <p:txBody>
          <a:bodyPr wrap="square">
            <a:spAutoFit/>
          </a:bodyPr>
          <a:lstStyle/>
          <a:p>
            <a:pPr indent="517525" algn="just">
              <a:lnSpc>
                <a:spcPct val="150000"/>
              </a:lnSpc>
            </a:pPr>
            <a:r>
              <a:rPr lang="en-US" sz="2000" dirty="0">
                <a:solidFill>
                  <a:schemeClr val="tx2"/>
                </a:solidFill>
              </a:rPr>
              <a:t>Proton is a positively charged particle which was discovered by </a:t>
            </a:r>
            <a:r>
              <a:rPr lang="en-US" sz="2000" i="1" dirty="0">
                <a:solidFill>
                  <a:srgbClr val="FF0000"/>
                </a:solidFill>
              </a:rPr>
              <a:t>Eugen Goldstein</a:t>
            </a:r>
            <a:r>
              <a:rPr lang="en-US" sz="2000" dirty="0">
                <a:solidFill>
                  <a:srgbClr val="FFFF00"/>
                </a:solidFill>
              </a:rPr>
              <a:t> </a:t>
            </a:r>
            <a:r>
              <a:rPr lang="en-US" sz="2000" dirty="0">
                <a:solidFill>
                  <a:schemeClr val="tx2"/>
                </a:solidFill>
              </a:rPr>
              <a:t>through the continuation ray experiment.</a:t>
            </a:r>
          </a:p>
          <a:p>
            <a:pPr indent="517525" algn="just">
              <a:lnSpc>
                <a:spcPct val="150000"/>
              </a:lnSpc>
            </a:pPr>
            <a:r>
              <a:rPr lang="en-US" sz="2000" dirty="0">
                <a:solidFill>
                  <a:schemeClr val="tx2"/>
                </a:solidFill>
              </a:rPr>
              <a:t>According to Goldstein, when cathode rays move toward the anode in Crookes tube, their particles will collide with the hydrogen gas in the tube. The collision will cause electrons of hydrogen atom to be released, making it hydrogen atom be positively charged in the form of hydrogen ion (H</a:t>
            </a:r>
            <a:r>
              <a:rPr lang="en-US" sz="2000" baseline="30000" dirty="0">
                <a:solidFill>
                  <a:schemeClr val="tx2"/>
                </a:solidFill>
              </a:rPr>
              <a:t>+</a:t>
            </a:r>
            <a:r>
              <a:rPr lang="en-US" sz="2000" dirty="0">
                <a:solidFill>
                  <a:schemeClr val="tx2"/>
                </a:solidFill>
              </a:rPr>
              <a:t>). This ion moves toward the </a:t>
            </a:r>
            <a:r>
              <a:rPr lang="en-US" sz="2000" dirty="0" err="1">
                <a:solidFill>
                  <a:schemeClr val="tx2"/>
                </a:solidFill>
              </a:rPr>
              <a:t>chatode</a:t>
            </a:r>
            <a:r>
              <a:rPr lang="en-US" sz="2000" dirty="0">
                <a:solidFill>
                  <a:schemeClr val="tx2"/>
                </a:solidFill>
              </a:rPr>
              <a:t> through the hole and </a:t>
            </a:r>
            <a:r>
              <a:rPr lang="en-US" sz="2000" dirty="0" err="1">
                <a:solidFill>
                  <a:schemeClr val="tx2"/>
                </a:solidFill>
              </a:rPr>
              <a:t>collidies</a:t>
            </a:r>
            <a:r>
              <a:rPr lang="en-US" sz="2000" dirty="0">
                <a:solidFill>
                  <a:schemeClr val="tx2"/>
                </a:solidFill>
              </a:rPr>
              <a:t> at the glass wall behind the cathode. The hydrogen ion is then called proton and it has mass of 1,67 x 10</a:t>
            </a:r>
            <a:r>
              <a:rPr lang="en-US" sz="2000" baseline="30000" dirty="0">
                <a:solidFill>
                  <a:schemeClr val="tx2"/>
                </a:solidFill>
              </a:rPr>
              <a:t>-27</a:t>
            </a:r>
            <a:r>
              <a:rPr lang="en-US" sz="2000" dirty="0">
                <a:solidFill>
                  <a:schemeClr val="tx2"/>
                </a:solidFill>
              </a:rPr>
              <a:t> kg and charge of +1,6 x 10</a:t>
            </a:r>
            <a:r>
              <a:rPr lang="en-US" sz="2000" baseline="30000" dirty="0">
                <a:solidFill>
                  <a:schemeClr val="tx2"/>
                </a:solidFill>
              </a:rPr>
              <a:t>-19</a:t>
            </a:r>
            <a:r>
              <a:rPr lang="en-US" sz="2000" dirty="0">
                <a:solidFill>
                  <a:schemeClr val="tx2"/>
                </a:solidFill>
              </a:rPr>
              <a:t> C.</a:t>
            </a:r>
          </a:p>
        </p:txBody>
      </p:sp>
    </p:spTree>
    <p:custDataLst>
      <p:tags r:id="rId1"/>
    </p:custData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grayWhite">
          <a:xfrm>
            <a:off x="152400" y="479425"/>
            <a:ext cx="8991600" cy="584200"/>
          </a:xfrm>
          <a:prstGeom prst="rect">
            <a:avLst/>
          </a:prstGeom>
          <a:noFill/>
          <a:ln w="9525" algn="ctr">
            <a:noFill/>
            <a:miter lim="800000"/>
            <a:headEnd/>
            <a:tailEnd/>
          </a:ln>
        </p:spPr>
        <p:txBody>
          <a:bodyPr>
            <a:spAutoFit/>
          </a:bodyPr>
          <a:lstStyle/>
          <a:p>
            <a:pPr algn="ctr"/>
            <a:r>
              <a:rPr lang="en-US" sz="3200" b="1" dirty="0">
                <a:solidFill>
                  <a:srgbClr val="FFFF00"/>
                </a:solidFill>
              </a:rPr>
              <a:t>  </a:t>
            </a:r>
            <a:r>
              <a:rPr lang="en-US" sz="3200" b="1" dirty="0">
                <a:solidFill>
                  <a:srgbClr val="FF0000"/>
                </a:solidFill>
              </a:rPr>
              <a:t>The Discovery of Neutron</a:t>
            </a:r>
          </a:p>
        </p:txBody>
      </p:sp>
      <p:sp>
        <p:nvSpPr>
          <p:cNvPr id="36867" name="Text Box 3"/>
          <p:cNvSpPr txBox="1">
            <a:spLocks noChangeArrowheads="1"/>
          </p:cNvSpPr>
          <p:nvPr/>
        </p:nvSpPr>
        <p:spPr bwMode="grayWhite">
          <a:xfrm>
            <a:off x="457200" y="1616075"/>
            <a:ext cx="8686800" cy="2225675"/>
          </a:xfrm>
          <a:prstGeom prst="rect">
            <a:avLst/>
          </a:prstGeom>
          <a:noFill/>
          <a:ln w="9525" algn="ctr">
            <a:noFill/>
            <a:miter lim="800000"/>
            <a:headEnd/>
            <a:tailEnd/>
          </a:ln>
        </p:spPr>
        <p:txBody>
          <a:bodyPr>
            <a:spAutoFit/>
          </a:bodyPr>
          <a:lstStyle/>
          <a:p>
            <a:pPr indent="517525"/>
            <a:r>
              <a:rPr lang="en-US" sz="2000">
                <a:solidFill>
                  <a:schemeClr val="tx2"/>
                </a:solidFill>
              </a:rPr>
              <a:t>Ruhtherford was succesful in measuring (calculating) the mass of atomic nucleus which is approximately twice as much as mass of proton in the nucleus. Therefore, according to Rutherfor, there must be another particle in the nucleus and that particle is uncharged. It was not until 1932 that </a:t>
            </a:r>
            <a:r>
              <a:rPr lang="en-US" sz="2000">
                <a:solidFill>
                  <a:srgbClr val="FF0000"/>
                </a:solidFill>
              </a:rPr>
              <a:t>J. Chadwick</a:t>
            </a:r>
            <a:r>
              <a:rPr lang="en-US" sz="2000">
                <a:solidFill>
                  <a:schemeClr val="tx2"/>
                </a:solidFill>
              </a:rPr>
              <a:t> discovered neutron from the shooting of beryllium using alpha particles and this neutron is, then, known as the paricle which has mass of approximately 1,6 x 10</a:t>
            </a:r>
            <a:r>
              <a:rPr lang="en-US" sz="2000" baseline="30000">
                <a:solidFill>
                  <a:schemeClr val="tx2"/>
                </a:solidFill>
              </a:rPr>
              <a:t>-27</a:t>
            </a:r>
            <a:r>
              <a:rPr lang="en-US" sz="2000">
                <a:solidFill>
                  <a:schemeClr val="tx2"/>
                </a:solidFill>
              </a:rPr>
              <a:t> kg</a:t>
            </a:r>
          </a:p>
        </p:txBody>
      </p:sp>
      <p:pic>
        <p:nvPicPr>
          <p:cNvPr id="102404" name="Picture 4" descr="atom">
            <a:hlinkClick r:id="rId3"/>
          </p:cNvPr>
          <p:cNvPicPr>
            <a:picLocks noChangeAspect="1" noChangeArrowheads="1"/>
          </p:cNvPicPr>
          <p:nvPr/>
        </p:nvPicPr>
        <p:blipFill>
          <a:blip r:embed="rId4"/>
          <a:srcRect/>
          <a:stretch>
            <a:fillRect/>
          </a:stretch>
        </p:blipFill>
        <p:spPr bwMode="auto">
          <a:xfrm>
            <a:off x="609600" y="4219575"/>
            <a:ext cx="2895600" cy="1814513"/>
          </a:xfrm>
          <a:prstGeom prst="rect">
            <a:avLst/>
          </a:prstGeom>
          <a:noFill/>
          <a:ln w="9525">
            <a:noFill/>
            <a:miter lim="800000"/>
            <a:headEnd/>
            <a:tailEnd/>
          </a:ln>
        </p:spPr>
      </p:pic>
      <p:sp>
        <p:nvSpPr>
          <p:cNvPr id="102405" name="Rectangle 5"/>
          <p:cNvSpPr>
            <a:spLocks noChangeArrowheads="1"/>
          </p:cNvSpPr>
          <p:nvPr/>
        </p:nvSpPr>
        <p:spPr bwMode="auto">
          <a:xfrm>
            <a:off x="3657600" y="4191000"/>
            <a:ext cx="1524000" cy="533400"/>
          </a:xfrm>
          <a:prstGeom prst="rect">
            <a:avLst/>
          </a:prstGeom>
          <a:solidFill>
            <a:srgbClr val="0099FF"/>
          </a:solidFill>
          <a:ln w="9525">
            <a:solidFill>
              <a:schemeClr val="tx1"/>
            </a:solidFill>
            <a:miter lim="800000"/>
            <a:headEnd/>
            <a:tailEnd/>
          </a:ln>
        </p:spPr>
        <p:txBody>
          <a:bodyPr wrap="none" anchor="ctr"/>
          <a:lstStyle/>
          <a:p>
            <a:r>
              <a:rPr lang="en-US" sz="2000"/>
              <a:t>PROTON</a:t>
            </a:r>
          </a:p>
        </p:txBody>
      </p:sp>
      <p:sp>
        <p:nvSpPr>
          <p:cNvPr id="102406" name="Rectangle 6"/>
          <p:cNvSpPr>
            <a:spLocks noChangeArrowheads="1"/>
          </p:cNvSpPr>
          <p:nvPr/>
        </p:nvSpPr>
        <p:spPr bwMode="auto">
          <a:xfrm>
            <a:off x="3657600" y="4800600"/>
            <a:ext cx="1524000" cy="533400"/>
          </a:xfrm>
          <a:prstGeom prst="rect">
            <a:avLst/>
          </a:prstGeom>
          <a:solidFill>
            <a:srgbClr val="FF3300"/>
          </a:solidFill>
          <a:ln w="9525">
            <a:solidFill>
              <a:schemeClr val="tx1"/>
            </a:solidFill>
            <a:miter lim="800000"/>
            <a:headEnd/>
            <a:tailEnd/>
          </a:ln>
        </p:spPr>
        <p:txBody>
          <a:bodyPr wrap="none" anchor="ctr"/>
          <a:lstStyle/>
          <a:p>
            <a:r>
              <a:rPr lang="en-US" sz="2000"/>
              <a:t>NEUTRON</a:t>
            </a:r>
          </a:p>
        </p:txBody>
      </p:sp>
      <p:sp>
        <p:nvSpPr>
          <p:cNvPr id="102407" name="Rectangle 7"/>
          <p:cNvSpPr>
            <a:spLocks noChangeArrowheads="1"/>
          </p:cNvSpPr>
          <p:nvPr/>
        </p:nvSpPr>
        <p:spPr bwMode="auto">
          <a:xfrm>
            <a:off x="3657600" y="5486400"/>
            <a:ext cx="1524000" cy="533400"/>
          </a:xfrm>
          <a:prstGeom prst="rect">
            <a:avLst/>
          </a:prstGeom>
          <a:solidFill>
            <a:srgbClr val="FFFF00"/>
          </a:solidFill>
          <a:ln w="9525">
            <a:solidFill>
              <a:schemeClr val="tx1"/>
            </a:solidFill>
            <a:miter lim="800000"/>
            <a:headEnd/>
            <a:tailEnd/>
          </a:ln>
        </p:spPr>
        <p:txBody>
          <a:bodyPr wrap="none" anchor="ctr"/>
          <a:lstStyle/>
          <a:p>
            <a:r>
              <a:rPr lang="en-US" sz="2000" dirty="0"/>
              <a:t>ELECTRON</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102404"/>
                                        </p:tgtEl>
                                        <p:attrNameLst>
                                          <p:attrName>style.visibility</p:attrName>
                                        </p:attrNameLst>
                                      </p:cBhvr>
                                      <p:to>
                                        <p:strVal val="visible"/>
                                      </p:to>
                                    </p:set>
                                    <p:anim calcmode="lin" valueType="num">
                                      <p:cBhvr>
                                        <p:cTn id="7" dur="1000" fill="hold"/>
                                        <p:tgtEl>
                                          <p:spTgt spid="102404"/>
                                        </p:tgtEl>
                                        <p:attrNameLst>
                                          <p:attrName>ppt_x</p:attrName>
                                        </p:attrNameLst>
                                      </p:cBhvr>
                                      <p:tavLst>
                                        <p:tav tm="0">
                                          <p:val>
                                            <p:strVal val="#ppt_x-.2"/>
                                          </p:val>
                                        </p:tav>
                                        <p:tav tm="100000">
                                          <p:val>
                                            <p:strVal val="#ppt_x"/>
                                          </p:val>
                                        </p:tav>
                                      </p:tavLst>
                                    </p:anim>
                                    <p:anim calcmode="lin" valueType="num">
                                      <p:cBhvr>
                                        <p:cTn id="8" dur="1000" fill="hold"/>
                                        <p:tgtEl>
                                          <p:spTgt spid="10240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40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2405"/>
                                        </p:tgtEl>
                                        <p:attrNameLst>
                                          <p:attrName>style.visibility</p:attrName>
                                        </p:attrNameLst>
                                      </p:cBhvr>
                                      <p:to>
                                        <p:strVal val="visible"/>
                                      </p:to>
                                    </p:set>
                                    <p:anim calcmode="lin" valueType="num">
                                      <p:cBhvr>
                                        <p:cTn id="14" dur="1000" fill="hold"/>
                                        <p:tgtEl>
                                          <p:spTgt spid="102405"/>
                                        </p:tgtEl>
                                        <p:attrNameLst>
                                          <p:attrName>ppt_x</p:attrName>
                                        </p:attrNameLst>
                                      </p:cBhvr>
                                      <p:tavLst>
                                        <p:tav tm="0">
                                          <p:val>
                                            <p:strVal val="#ppt_x-.2"/>
                                          </p:val>
                                        </p:tav>
                                        <p:tav tm="100000">
                                          <p:val>
                                            <p:strVal val="#ppt_x"/>
                                          </p:val>
                                        </p:tav>
                                      </p:tavLst>
                                    </p:anim>
                                    <p:anim calcmode="lin" valueType="num">
                                      <p:cBhvr>
                                        <p:cTn id="15" dur="1000" fill="hold"/>
                                        <p:tgtEl>
                                          <p:spTgt spid="10240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0240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02406"/>
                                        </p:tgtEl>
                                        <p:attrNameLst>
                                          <p:attrName>style.visibility</p:attrName>
                                        </p:attrNameLst>
                                      </p:cBhvr>
                                      <p:to>
                                        <p:strVal val="visible"/>
                                      </p:to>
                                    </p:set>
                                    <p:anim calcmode="lin" valueType="num">
                                      <p:cBhvr>
                                        <p:cTn id="21" dur="1000" fill="hold"/>
                                        <p:tgtEl>
                                          <p:spTgt spid="102406"/>
                                        </p:tgtEl>
                                        <p:attrNameLst>
                                          <p:attrName>ppt_x</p:attrName>
                                        </p:attrNameLst>
                                      </p:cBhvr>
                                      <p:tavLst>
                                        <p:tav tm="0">
                                          <p:val>
                                            <p:strVal val="#ppt_x-.2"/>
                                          </p:val>
                                        </p:tav>
                                        <p:tav tm="100000">
                                          <p:val>
                                            <p:strVal val="#ppt_x"/>
                                          </p:val>
                                        </p:tav>
                                      </p:tavLst>
                                    </p:anim>
                                    <p:anim calcmode="lin" valueType="num">
                                      <p:cBhvr>
                                        <p:cTn id="22" dur="1000" fill="hold"/>
                                        <p:tgtEl>
                                          <p:spTgt spid="10240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0240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02407"/>
                                        </p:tgtEl>
                                        <p:attrNameLst>
                                          <p:attrName>style.visibility</p:attrName>
                                        </p:attrNameLst>
                                      </p:cBhvr>
                                      <p:to>
                                        <p:strVal val="visible"/>
                                      </p:to>
                                    </p:set>
                                    <p:anim calcmode="lin" valueType="num">
                                      <p:cBhvr>
                                        <p:cTn id="28" dur="1000" fill="hold"/>
                                        <p:tgtEl>
                                          <p:spTgt spid="102407"/>
                                        </p:tgtEl>
                                        <p:attrNameLst>
                                          <p:attrName>ppt_x</p:attrName>
                                        </p:attrNameLst>
                                      </p:cBhvr>
                                      <p:tavLst>
                                        <p:tav tm="0">
                                          <p:val>
                                            <p:strVal val="#ppt_x-.2"/>
                                          </p:val>
                                        </p:tav>
                                        <p:tav tm="100000">
                                          <p:val>
                                            <p:strVal val="#ppt_x"/>
                                          </p:val>
                                        </p:tav>
                                      </p:tavLst>
                                    </p:anim>
                                    <p:anim calcmode="lin" valueType="num">
                                      <p:cBhvr>
                                        <p:cTn id="29" dur="1000" fill="hold"/>
                                        <p:tgtEl>
                                          <p:spTgt spid="102407"/>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024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5" grpId="0" animBg="1"/>
      <p:bldP spid="102406" grpId="0" animBg="1"/>
      <p:bldP spid="10240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a:srcRect/>
          <a:stretch>
            <a:fillRect/>
          </a:stretch>
        </p:blipFill>
        <p:spPr bwMode="auto">
          <a:xfrm>
            <a:off x="2209800" y="1371600"/>
            <a:ext cx="4800600" cy="3124200"/>
          </a:xfrm>
          <a:prstGeom prst="rect">
            <a:avLst/>
          </a:prstGeom>
          <a:noFill/>
          <a:ln w="25400">
            <a:solidFill>
              <a:srgbClr val="FF0000"/>
            </a:solid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2"/>
          <a:srcRect/>
          <a:stretch>
            <a:fillRect/>
          </a:stretch>
        </p:blipFill>
        <p:spPr bwMode="auto">
          <a:xfrm>
            <a:off x="228600" y="609600"/>
            <a:ext cx="3657600" cy="2514600"/>
          </a:xfrm>
          <a:prstGeom prst="rect">
            <a:avLst/>
          </a:prstGeom>
          <a:noFill/>
          <a:ln w="25400">
            <a:solidFill>
              <a:srgbClr val="002060"/>
            </a:solidFill>
            <a:miter lim="800000"/>
            <a:headEnd/>
            <a:tailEnd/>
          </a:ln>
          <a:effectLst/>
        </p:spPr>
      </p:pic>
      <p:pic>
        <p:nvPicPr>
          <p:cNvPr id="83971" name="Picture 3"/>
          <p:cNvPicPr>
            <a:picLocks noChangeAspect="1" noChangeArrowheads="1"/>
          </p:cNvPicPr>
          <p:nvPr/>
        </p:nvPicPr>
        <p:blipFill>
          <a:blip r:embed="rId3"/>
          <a:srcRect/>
          <a:stretch>
            <a:fillRect/>
          </a:stretch>
        </p:blipFill>
        <p:spPr bwMode="auto">
          <a:xfrm>
            <a:off x="5181600" y="533400"/>
            <a:ext cx="3048000" cy="2667000"/>
          </a:xfrm>
          <a:prstGeom prst="rect">
            <a:avLst/>
          </a:prstGeom>
          <a:noFill/>
          <a:ln w="25400">
            <a:solidFill>
              <a:srgbClr val="002060"/>
            </a:solidFill>
            <a:miter lim="800000"/>
            <a:headEnd/>
            <a:tailEnd/>
          </a:ln>
          <a:effectLst/>
        </p:spPr>
      </p:pic>
      <p:pic>
        <p:nvPicPr>
          <p:cNvPr id="83972" name="Picture 4"/>
          <p:cNvPicPr>
            <a:picLocks noChangeAspect="1" noChangeArrowheads="1"/>
          </p:cNvPicPr>
          <p:nvPr/>
        </p:nvPicPr>
        <p:blipFill>
          <a:blip r:embed="rId4"/>
          <a:srcRect/>
          <a:stretch>
            <a:fillRect/>
          </a:stretch>
        </p:blipFill>
        <p:spPr bwMode="auto">
          <a:xfrm>
            <a:off x="5181600" y="3657600"/>
            <a:ext cx="3200400" cy="2590800"/>
          </a:xfrm>
          <a:prstGeom prst="rect">
            <a:avLst/>
          </a:prstGeom>
          <a:noFill/>
          <a:ln w="25400">
            <a:solidFill>
              <a:srgbClr val="C00000"/>
            </a:solidFill>
            <a:miter lim="800000"/>
            <a:headEnd/>
            <a:tailEnd/>
          </a:ln>
          <a:effectLst/>
        </p:spPr>
      </p:pic>
      <p:pic>
        <p:nvPicPr>
          <p:cNvPr id="83973" name="Picture 5"/>
          <p:cNvPicPr>
            <a:picLocks noChangeAspect="1" noChangeArrowheads="1"/>
          </p:cNvPicPr>
          <p:nvPr/>
        </p:nvPicPr>
        <p:blipFill>
          <a:blip r:embed="rId5"/>
          <a:srcRect/>
          <a:stretch>
            <a:fillRect/>
          </a:stretch>
        </p:blipFill>
        <p:spPr bwMode="auto">
          <a:xfrm>
            <a:off x="381000" y="3581400"/>
            <a:ext cx="3505200" cy="2628900"/>
          </a:xfrm>
          <a:prstGeom prst="rect">
            <a:avLst/>
          </a:prstGeom>
          <a:noFill/>
          <a:ln w="25400">
            <a:solidFill>
              <a:srgbClr val="0000FF"/>
            </a:solid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en-US" dirty="0" smtClean="0">
                <a:solidFill>
                  <a:srgbClr val="C00000"/>
                </a:solidFill>
              </a:rPr>
              <a:t>Penetrating power of radiation</a:t>
            </a:r>
          </a:p>
        </p:txBody>
      </p:sp>
      <p:sp>
        <p:nvSpPr>
          <p:cNvPr id="32771" name="Rectangle 3"/>
          <p:cNvSpPr>
            <a:spLocks noGrp="1" noChangeArrowheads="1"/>
          </p:cNvSpPr>
          <p:nvPr>
            <p:ph type="body" idx="1"/>
          </p:nvPr>
        </p:nvSpPr>
        <p:spPr/>
        <p:txBody>
          <a:bodyPr/>
          <a:lstStyle/>
          <a:p>
            <a:pPr eaLnBrk="1" hangingPunct="1">
              <a:lnSpc>
                <a:spcPct val="90000"/>
              </a:lnSpc>
              <a:buFontTx/>
              <a:buNone/>
              <a:defRPr/>
            </a:pPr>
            <a:r>
              <a:rPr lang="en-US" sz="2000" smtClean="0"/>
              <a:t>The ability of radioactive particles to pass through air and other materials is inversely related to their mass.</a:t>
            </a:r>
          </a:p>
          <a:p>
            <a:pPr eaLnBrk="1" hangingPunct="1">
              <a:lnSpc>
                <a:spcPct val="90000"/>
              </a:lnSpc>
              <a:defRPr/>
            </a:pPr>
            <a:r>
              <a:rPr lang="en-US" sz="2000" b="1" smtClean="0">
                <a:solidFill>
                  <a:srgbClr val="FF0000"/>
                </a:solidFill>
              </a:rPr>
              <a:t>Alpha particles</a:t>
            </a:r>
            <a:r>
              <a:rPr lang="en-US" sz="2000" smtClean="0"/>
              <a:t> – the least penetrating,  they travel only a few centimeters through air.  They can be stopped by a single sheet of paper.</a:t>
            </a:r>
          </a:p>
          <a:p>
            <a:pPr eaLnBrk="1" hangingPunct="1">
              <a:lnSpc>
                <a:spcPct val="90000"/>
              </a:lnSpc>
              <a:buFontTx/>
              <a:buNone/>
              <a:defRPr/>
            </a:pPr>
            <a:endParaRPr lang="en-US" sz="2000" smtClean="0"/>
          </a:p>
          <a:p>
            <a:pPr eaLnBrk="1" hangingPunct="1">
              <a:lnSpc>
                <a:spcPct val="90000"/>
              </a:lnSpc>
              <a:defRPr/>
            </a:pPr>
            <a:r>
              <a:rPr lang="en-US" sz="2000" b="1" smtClean="0">
                <a:solidFill>
                  <a:srgbClr val="FF0000"/>
                </a:solidFill>
              </a:rPr>
              <a:t>Beta particles</a:t>
            </a:r>
            <a:r>
              <a:rPr lang="en-US" sz="2000" smtClean="0"/>
              <a:t> – more penetrating, they travel several meters through air.  They can be stopped by a sheet of Al or plastic.</a:t>
            </a:r>
          </a:p>
          <a:p>
            <a:pPr eaLnBrk="1" hangingPunct="1">
              <a:lnSpc>
                <a:spcPct val="90000"/>
              </a:lnSpc>
              <a:buFontTx/>
              <a:buNone/>
              <a:defRPr/>
            </a:pPr>
            <a:endParaRPr lang="en-US" sz="2000" smtClean="0"/>
          </a:p>
          <a:p>
            <a:pPr eaLnBrk="1" hangingPunct="1">
              <a:lnSpc>
                <a:spcPct val="90000"/>
              </a:lnSpc>
              <a:defRPr/>
            </a:pPr>
            <a:r>
              <a:rPr lang="en-US" sz="2000" b="1" smtClean="0">
                <a:solidFill>
                  <a:srgbClr val="FF0000"/>
                </a:solidFill>
              </a:rPr>
              <a:t>Gamma Rays</a:t>
            </a:r>
            <a:r>
              <a:rPr lang="en-US" sz="2000" smtClean="0"/>
              <a:t> – most penetrating, thick sheets of lead or concrete are required to stop gamma rays.</a:t>
            </a:r>
          </a:p>
          <a:p>
            <a:pPr eaLnBrk="1" hangingPunct="1">
              <a:lnSpc>
                <a:spcPct val="90000"/>
              </a:lnSpc>
              <a:defRPr/>
            </a:pPr>
            <a:endParaRPr lang="en-US" sz="200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a:srcRect/>
          <a:stretch>
            <a:fillRect/>
          </a:stretch>
        </p:blipFill>
        <p:spPr bwMode="auto">
          <a:xfrm>
            <a:off x="4953000" y="304800"/>
            <a:ext cx="3657600" cy="3200400"/>
          </a:xfrm>
          <a:prstGeom prst="rect">
            <a:avLst/>
          </a:prstGeom>
          <a:noFill/>
          <a:ln w="9525">
            <a:noFill/>
            <a:miter lim="800000"/>
            <a:headEnd/>
            <a:tailEnd/>
          </a:ln>
          <a:effectLst/>
        </p:spPr>
      </p:pic>
      <p:pic>
        <p:nvPicPr>
          <p:cNvPr id="65539" name="Picture 3"/>
          <p:cNvPicPr>
            <a:picLocks noChangeAspect="1" noChangeArrowheads="1"/>
          </p:cNvPicPr>
          <p:nvPr/>
        </p:nvPicPr>
        <p:blipFill>
          <a:blip r:embed="rId3"/>
          <a:srcRect/>
          <a:stretch>
            <a:fillRect/>
          </a:stretch>
        </p:blipFill>
        <p:spPr bwMode="auto">
          <a:xfrm>
            <a:off x="381000" y="3886200"/>
            <a:ext cx="3810000" cy="2819400"/>
          </a:xfrm>
          <a:prstGeom prst="rect">
            <a:avLst/>
          </a:prstGeom>
          <a:noFill/>
          <a:ln w="9525">
            <a:noFill/>
            <a:miter lim="800000"/>
            <a:headEnd/>
            <a:tailEnd/>
          </a:ln>
          <a:effectLst/>
        </p:spPr>
      </p:pic>
      <p:pic>
        <p:nvPicPr>
          <p:cNvPr id="65540" name="Picture 4"/>
          <p:cNvPicPr>
            <a:picLocks noChangeAspect="1" noChangeArrowheads="1"/>
          </p:cNvPicPr>
          <p:nvPr/>
        </p:nvPicPr>
        <p:blipFill>
          <a:blip r:embed="rId4"/>
          <a:srcRect/>
          <a:stretch>
            <a:fillRect/>
          </a:stretch>
        </p:blipFill>
        <p:spPr bwMode="auto">
          <a:xfrm>
            <a:off x="4953000" y="3886200"/>
            <a:ext cx="3733800" cy="2857500"/>
          </a:xfrm>
          <a:prstGeom prst="rect">
            <a:avLst/>
          </a:prstGeom>
          <a:noFill/>
          <a:ln w="9525">
            <a:noFill/>
            <a:miter lim="800000"/>
            <a:headEnd/>
            <a:tailEnd/>
          </a:ln>
          <a:effectLst/>
        </p:spPr>
      </p:pic>
      <p:pic>
        <p:nvPicPr>
          <p:cNvPr id="65541" name="Picture 5"/>
          <p:cNvPicPr>
            <a:picLocks noChangeAspect="1" noChangeArrowheads="1"/>
          </p:cNvPicPr>
          <p:nvPr/>
        </p:nvPicPr>
        <p:blipFill>
          <a:blip r:embed="rId5"/>
          <a:srcRect/>
          <a:stretch>
            <a:fillRect/>
          </a:stretch>
        </p:blipFill>
        <p:spPr bwMode="auto">
          <a:xfrm>
            <a:off x="381000" y="381000"/>
            <a:ext cx="3733800" cy="3200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a:srcRect/>
          <a:stretch>
            <a:fillRect/>
          </a:stretch>
        </p:blipFill>
        <p:spPr bwMode="auto">
          <a:xfrm>
            <a:off x="533400" y="3505200"/>
            <a:ext cx="3505200" cy="2667000"/>
          </a:xfrm>
          <a:prstGeom prst="rect">
            <a:avLst/>
          </a:prstGeom>
          <a:noFill/>
          <a:ln w="25400">
            <a:solidFill>
              <a:srgbClr val="FF0000"/>
            </a:solidFill>
            <a:miter lim="800000"/>
            <a:headEnd/>
            <a:tailEnd/>
          </a:ln>
          <a:effectLst/>
        </p:spPr>
      </p:pic>
      <p:pic>
        <p:nvPicPr>
          <p:cNvPr id="3" name="Picture 4"/>
          <p:cNvPicPr>
            <a:picLocks noChangeAspect="1" noChangeArrowheads="1"/>
          </p:cNvPicPr>
          <p:nvPr/>
        </p:nvPicPr>
        <p:blipFill>
          <a:blip r:embed="rId3"/>
          <a:srcRect/>
          <a:stretch>
            <a:fillRect/>
          </a:stretch>
        </p:blipFill>
        <p:spPr bwMode="auto">
          <a:xfrm>
            <a:off x="533400" y="304800"/>
            <a:ext cx="3505200" cy="3067050"/>
          </a:xfrm>
          <a:prstGeom prst="rect">
            <a:avLst/>
          </a:prstGeom>
          <a:noFill/>
          <a:ln w="25400">
            <a:solidFill>
              <a:srgbClr val="00B050"/>
            </a:solidFill>
            <a:miter lim="800000"/>
            <a:headEnd/>
            <a:tailEnd/>
          </a:ln>
          <a:effectLst/>
        </p:spPr>
      </p:pic>
      <p:pic>
        <p:nvPicPr>
          <p:cNvPr id="4" name="Picture 5"/>
          <p:cNvPicPr>
            <a:picLocks noChangeAspect="1" noChangeArrowheads="1"/>
          </p:cNvPicPr>
          <p:nvPr/>
        </p:nvPicPr>
        <p:blipFill>
          <a:blip r:embed="rId4"/>
          <a:srcRect/>
          <a:stretch>
            <a:fillRect/>
          </a:stretch>
        </p:blipFill>
        <p:spPr bwMode="auto">
          <a:xfrm>
            <a:off x="4648200" y="381000"/>
            <a:ext cx="3657600" cy="2895600"/>
          </a:xfrm>
          <a:prstGeom prst="rect">
            <a:avLst/>
          </a:prstGeom>
          <a:noFill/>
          <a:ln w="25400">
            <a:solidFill>
              <a:srgbClr val="00B050"/>
            </a:solidFill>
            <a:miter lim="800000"/>
            <a:headEnd/>
            <a:tailEnd/>
          </a:ln>
          <a:effectLst/>
        </p:spPr>
      </p:pic>
      <p:pic>
        <p:nvPicPr>
          <p:cNvPr id="78851" name="Picture 3"/>
          <p:cNvPicPr>
            <a:picLocks noChangeAspect="1" noChangeArrowheads="1"/>
          </p:cNvPicPr>
          <p:nvPr/>
        </p:nvPicPr>
        <p:blipFill>
          <a:blip r:embed="rId5"/>
          <a:srcRect/>
          <a:stretch>
            <a:fillRect/>
          </a:stretch>
        </p:blipFill>
        <p:spPr bwMode="auto">
          <a:xfrm>
            <a:off x="4648200" y="3505200"/>
            <a:ext cx="3708400" cy="2667000"/>
          </a:xfrm>
          <a:prstGeom prst="rect">
            <a:avLst/>
          </a:prstGeom>
          <a:noFill/>
          <a:ln w="25400">
            <a:solidFill>
              <a:srgbClr val="00B050"/>
            </a:solid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a:srcRect/>
          <a:stretch>
            <a:fillRect/>
          </a:stretch>
        </p:blipFill>
        <p:spPr bwMode="auto">
          <a:xfrm>
            <a:off x="609600" y="304800"/>
            <a:ext cx="3657600" cy="2819400"/>
          </a:xfrm>
          <a:prstGeom prst="rect">
            <a:avLst/>
          </a:prstGeom>
          <a:noFill/>
          <a:ln w="25400">
            <a:solidFill>
              <a:srgbClr val="C00000"/>
            </a:solidFill>
            <a:miter lim="800000"/>
            <a:headEnd/>
            <a:tailEnd/>
          </a:ln>
          <a:effectLst/>
        </p:spPr>
      </p:pic>
      <p:pic>
        <p:nvPicPr>
          <p:cNvPr id="79875" name="Picture 3"/>
          <p:cNvPicPr>
            <a:picLocks noChangeAspect="1" noChangeArrowheads="1"/>
          </p:cNvPicPr>
          <p:nvPr/>
        </p:nvPicPr>
        <p:blipFill>
          <a:blip r:embed="rId3"/>
          <a:srcRect/>
          <a:stretch>
            <a:fillRect/>
          </a:stretch>
        </p:blipFill>
        <p:spPr bwMode="auto">
          <a:xfrm>
            <a:off x="4876800" y="381000"/>
            <a:ext cx="3352800" cy="2819400"/>
          </a:xfrm>
          <a:prstGeom prst="rect">
            <a:avLst/>
          </a:prstGeom>
          <a:noFill/>
          <a:ln w="25400">
            <a:solidFill>
              <a:srgbClr val="00B050"/>
            </a:solidFill>
            <a:miter lim="800000"/>
            <a:headEnd/>
            <a:tailEnd/>
          </a:ln>
          <a:effectLst/>
        </p:spPr>
      </p:pic>
      <p:pic>
        <p:nvPicPr>
          <p:cNvPr id="79876" name="Picture 4"/>
          <p:cNvPicPr>
            <a:picLocks noChangeAspect="1" noChangeArrowheads="1"/>
          </p:cNvPicPr>
          <p:nvPr/>
        </p:nvPicPr>
        <p:blipFill>
          <a:blip r:embed="rId4"/>
          <a:srcRect/>
          <a:stretch>
            <a:fillRect/>
          </a:stretch>
        </p:blipFill>
        <p:spPr bwMode="auto">
          <a:xfrm>
            <a:off x="381000" y="3733800"/>
            <a:ext cx="2590800" cy="2133600"/>
          </a:xfrm>
          <a:prstGeom prst="rect">
            <a:avLst/>
          </a:prstGeom>
          <a:noFill/>
          <a:ln w="25400">
            <a:solidFill>
              <a:schemeClr val="tx1"/>
            </a:solidFill>
            <a:miter lim="800000"/>
            <a:headEnd/>
            <a:tailEnd/>
          </a:ln>
          <a:effectLst/>
        </p:spPr>
      </p:pic>
      <p:pic>
        <p:nvPicPr>
          <p:cNvPr id="79877" name="Picture 5"/>
          <p:cNvPicPr>
            <a:picLocks noChangeAspect="1" noChangeArrowheads="1"/>
          </p:cNvPicPr>
          <p:nvPr/>
        </p:nvPicPr>
        <p:blipFill>
          <a:blip r:embed="rId5"/>
          <a:srcRect/>
          <a:stretch>
            <a:fillRect/>
          </a:stretch>
        </p:blipFill>
        <p:spPr bwMode="auto">
          <a:xfrm>
            <a:off x="3276600" y="3733800"/>
            <a:ext cx="2286000" cy="2057400"/>
          </a:xfrm>
          <a:prstGeom prst="rect">
            <a:avLst/>
          </a:prstGeom>
          <a:noFill/>
          <a:ln w="25400">
            <a:solidFill>
              <a:srgbClr val="7030A0"/>
            </a:solidFill>
            <a:miter lim="800000"/>
            <a:headEnd/>
            <a:tailEnd/>
          </a:ln>
          <a:effectLst/>
        </p:spPr>
      </p:pic>
      <p:pic>
        <p:nvPicPr>
          <p:cNvPr id="79878" name="Picture 6"/>
          <p:cNvPicPr>
            <a:picLocks noChangeAspect="1" noChangeArrowheads="1"/>
          </p:cNvPicPr>
          <p:nvPr/>
        </p:nvPicPr>
        <p:blipFill>
          <a:blip r:embed="rId6"/>
          <a:srcRect/>
          <a:stretch>
            <a:fillRect/>
          </a:stretch>
        </p:blipFill>
        <p:spPr bwMode="auto">
          <a:xfrm>
            <a:off x="6019800" y="3733800"/>
            <a:ext cx="2590800" cy="2057400"/>
          </a:xfrm>
          <a:prstGeom prst="rect">
            <a:avLst/>
          </a:prstGeom>
          <a:noFill/>
          <a:ln w="2540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a:srcRect/>
          <a:stretch>
            <a:fillRect/>
          </a:stretch>
        </p:blipFill>
        <p:spPr bwMode="auto">
          <a:xfrm>
            <a:off x="457200" y="609600"/>
            <a:ext cx="3429000" cy="2438400"/>
          </a:xfrm>
          <a:prstGeom prst="rect">
            <a:avLst/>
          </a:prstGeom>
          <a:noFill/>
          <a:ln w="25400">
            <a:solidFill>
              <a:srgbClr val="C00000"/>
            </a:solidFill>
            <a:miter lim="800000"/>
            <a:headEnd/>
            <a:tailEnd/>
          </a:ln>
          <a:effectLst/>
        </p:spPr>
      </p:pic>
      <p:pic>
        <p:nvPicPr>
          <p:cNvPr id="80899" name="Picture 3"/>
          <p:cNvPicPr>
            <a:picLocks noChangeAspect="1" noChangeArrowheads="1"/>
          </p:cNvPicPr>
          <p:nvPr/>
        </p:nvPicPr>
        <p:blipFill>
          <a:blip r:embed="rId3"/>
          <a:srcRect/>
          <a:stretch>
            <a:fillRect/>
          </a:stretch>
        </p:blipFill>
        <p:spPr bwMode="auto">
          <a:xfrm>
            <a:off x="4648200" y="685800"/>
            <a:ext cx="3657600" cy="2362200"/>
          </a:xfrm>
          <a:prstGeom prst="rect">
            <a:avLst/>
          </a:prstGeom>
          <a:noFill/>
          <a:ln w="25400">
            <a:solidFill>
              <a:schemeClr val="tx1"/>
            </a:solidFill>
            <a:miter lim="800000"/>
            <a:headEnd/>
            <a:tailEnd/>
          </a:ln>
          <a:effectLst/>
        </p:spPr>
      </p:pic>
      <p:pic>
        <p:nvPicPr>
          <p:cNvPr id="80900" name="Picture 4"/>
          <p:cNvPicPr>
            <a:picLocks noChangeAspect="1" noChangeArrowheads="1"/>
          </p:cNvPicPr>
          <p:nvPr/>
        </p:nvPicPr>
        <p:blipFill>
          <a:blip r:embed="rId4"/>
          <a:srcRect/>
          <a:stretch>
            <a:fillRect/>
          </a:stretch>
        </p:blipFill>
        <p:spPr bwMode="auto">
          <a:xfrm>
            <a:off x="457200" y="3200400"/>
            <a:ext cx="3505200" cy="2819400"/>
          </a:xfrm>
          <a:prstGeom prst="rect">
            <a:avLst/>
          </a:prstGeom>
          <a:noFill/>
          <a:ln w="25400">
            <a:solidFill>
              <a:srgbClr val="FF0000"/>
            </a:solidFill>
            <a:miter lim="800000"/>
            <a:headEnd/>
            <a:tailEnd/>
          </a:ln>
          <a:effectLst/>
        </p:spPr>
      </p:pic>
      <p:pic>
        <p:nvPicPr>
          <p:cNvPr id="80901" name="Picture 5"/>
          <p:cNvPicPr>
            <a:picLocks noChangeAspect="1" noChangeArrowheads="1"/>
          </p:cNvPicPr>
          <p:nvPr/>
        </p:nvPicPr>
        <p:blipFill>
          <a:blip r:embed="rId5"/>
          <a:srcRect/>
          <a:stretch>
            <a:fillRect/>
          </a:stretch>
        </p:blipFill>
        <p:spPr bwMode="auto">
          <a:xfrm>
            <a:off x="4648200" y="3276600"/>
            <a:ext cx="3733800" cy="2743200"/>
          </a:xfrm>
          <a:prstGeom prst="rect">
            <a:avLst/>
          </a:prstGeom>
          <a:noFill/>
          <a:ln w="25400">
            <a:solidFill>
              <a:srgbClr val="FF0000"/>
            </a:solid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a:srcRect/>
          <a:stretch>
            <a:fillRect/>
          </a:stretch>
        </p:blipFill>
        <p:spPr bwMode="auto">
          <a:xfrm>
            <a:off x="533400" y="1295400"/>
            <a:ext cx="3810000" cy="3429000"/>
          </a:xfrm>
          <a:prstGeom prst="rect">
            <a:avLst/>
          </a:prstGeom>
          <a:noFill/>
          <a:ln w="25400">
            <a:solidFill>
              <a:srgbClr val="002060"/>
            </a:solidFill>
            <a:miter lim="800000"/>
            <a:headEnd/>
            <a:tailEnd/>
          </a:ln>
          <a:effectLst/>
        </p:spPr>
      </p:pic>
      <p:pic>
        <p:nvPicPr>
          <p:cNvPr id="81923" name="Picture 3"/>
          <p:cNvPicPr>
            <a:picLocks noChangeAspect="1" noChangeArrowheads="1"/>
          </p:cNvPicPr>
          <p:nvPr/>
        </p:nvPicPr>
        <p:blipFill>
          <a:blip r:embed="rId3"/>
          <a:srcRect/>
          <a:stretch>
            <a:fillRect/>
          </a:stretch>
        </p:blipFill>
        <p:spPr bwMode="auto">
          <a:xfrm>
            <a:off x="4800600" y="1371600"/>
            <a:ext cx="3657600" cy="3352800"/>
          </a:xfrm>
          <a:prstGeom prst="rect">
            <a:avLst/>
          </a:prstGeom>
          <a:noFill/>
          <a:ln w="25400">
            <a:solidFill>
              <a:srgbClr val="00B050"/>
            </a:solid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a:srcRect/>
          <a:stretch>
            <a:fillRect/>
          </a:stretch>
        </p:blipFill>
        <p:spPr bwMode="auto">
          <a:xfrm>
            <a:off x="1600200" y="228600"/>
            <a:ext cx="4572000" cy="2895600"/>
          </a:xfrm>
          <a:prstGeom prst="rect">
            <a:avLst/>
          </a:prstGeom>
          <a:noFill/>
          <a:ln w="25400">
            <a:solidFill>
              <a:srgbClr val="FF0000"/>
            </a:solidFill>
            <a:miter lim="800000"/>
            <a:headEnd/>
            <a:tailEnd/>
          </a:ln>
          <a:effectLst/>
        </p:spPr>
      </p:pic>
      <p:pic>
        <p:nvPicPr>
          <p:cNvPr id="3" name="Picture 5"/>
          <p:cNvPicPr>
            <a:picLocks noChangeAspect="1" noChangeArrowheads="1"/>
          </p:cNvPicPr>
          <p:nvPr/>
        </p:nvPicPr>
        <p:blipFill>
          <a:blip r:embed="rId3"/>
          <a:srcRect/>
          <a:stretch>
            <a:fillRect/>
          </a:stretch>
        </p:blipFill>
        <p:spPr bwMode="auto">
          <a:xfrm>
            <a:off x="304800" y="3200400"/>
            <a:ext cx="8120421" cy="3395663"/>
          </a:xfrm>
          <a:prstGeom prst="rect">
            <a:avLst/>
          </a:prstGeom>
          <a:noFill/>
          <a:ln w="12700">
            <a:noFill/>
            <a:miter lim="800000"/>
            <a:headEnd type="none" w="sm" len="sm"/>
            <a:tailEnd type="none" w="sm" len="sm"/>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effectLst>
            <a:outerShdw dist="107763" dir="2700000" algn="ctr" rotWithShape="0">
              <a:schemeClr val="bg2"/>
            </a:outerShdw>
          </a:effectLst>
        </p:spPr>
        <p:txBody>
          <a:bodyPr lIns="92075" tIns="46038" rIns="92075" bIns="46038"/>
          <a:lstStyle/>
          <a:p>
            <a:pPr algn="ctr" eaLnBrk="1" hangingPunct="1">
              <a:defRPr/>
            </a:pPr>
            <a:r>
              <a:rPr lang="en-US" b="1" dirty="0" smtClean="0">
                <a:solidFill>
                  <a:srgbClr val="FF0000"/>
                </a:solidFill>
              </a:rPr>
              <a:t>Nuclear Chemistry</a:t>
            </a:r>
          </a:p>
        </p:txBody>
      </p:sp>
      <p:sp>
        <p:nvSpPr>
          <p:cNvPr id="4099" name="Rectangle 3"/>
          <p:cNvSpPr>
            <a:spLocks noGrp="1" noChangeArrowheads="1"/>
          </p:cNvSpPr>
          <p:nvPr>
            <p:ph type="body" idx="1"/>
          </p:nvPr>
        </p:nvSpPr>
        <p:spPr>
          <a:xfrm>
            <a:off x="762000" y="2057400"/>
            <a:ext cx="8110538" cy="4191000"/>
          </a:xfrm>
        </p:spPr>
        <p:txBody>
          <a:bodyPr lIns="92075" tIns="46038" rIns="92075" bIns="46038"/>
          <a:lstStyle/>
          <a:p>
            <a:pPr eaLnBrk="1" hangingPunct="1">
              <a:defRPr/>
            </a:pPr>
            <a:r>
              <a:rPr lang="en-US" dirty="0" smtClean="0">
                <a:solidFill>
                  <a:srgbClr val="002060"/>
                </a:solidFill>
              </a:rPr>
              <a:t>Nuclear (</a:t>
            </a:r>
            <a:r>
              <a:rPr lang="en-US" b="1" u="sng" dirty="0" smtClean="0">
                <a:solidFill>
                  <a:srgbClr val="002060"/>
                </a:solidFill>
              </a:rPr>
              <a:t>NOT</a:t>
            </a:r>
            <a:r>
              <a:rPr lang="en-US" dirty="0" smtClean="0">
                <a:solidFill>
                  <a:srgbClr val="002060"/>
                </a:solidFill>
              </a:rPr>
              <a:t> Nucular) chemistry involves changes in the nuclear composition (protons and neutrons) of atoms that are radioactive.</a:t>
            </a:r>
          </a:p>
          <a:p>
            <a:pPr eaLnBrk="1" hangingPunct="1">
              <a:defRPr/>
            </a:pPr>
            <a:r>
              <a:rPr lang="en-US" dirty="0" smtClean="0">
                <a:solidFill>
                  <a:srgbClr val="002060"/>
                </a:solidFill>
              </a:rPr>
              <a:t>Nuclear reactions can be used as energy sources, for medical diagnosis, and for medical treatment.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09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eaLnBrk="1" hangingPunct="1">
              <a:defRPr/>
            </a:pPr>
            <a:r>
              <a:rPr lang="en-US" b="1" dirty="0" smtClean="0">
                <a:solidFill>
                  <a:srgbClr val="FF0000"/>
                </a:solidFill>
              </a:rPr>
              <a:t>Chemical Reactions</a:t>
            </a:r>
          </a:p>
        </p:txBody>
      </p:sp>
      <p:sp>
        <p:nvSpPr>
          <p:cNvPr id="13315" name="Rectangle 3"/>
          <p:cNvSpPr>
            <a:spLocks noGrp="1" noChangeArrowheads="1"/>
          </p:cNvSpPr>
          <p:nvPr>
            <p:ph type="body" idx="1"/>
          </p:nvPr>
        </p:nvSpPr>
        <p:spPr>
          <a:xfrm>
            <a:off x="612648" y="2362200"/>
            <a:ext cx="8153400" cy="3733800"/>
          </a:xfrm>
        </p:spPr>
        <p:txBody>
          <a:bodyPr/>
          <a:lstStyle/>
          <a:p>
            <a:pPr eaLnBrk="1" hangingPunct="1">
              <a:defRPr/>
            </a:pPr>
            <a:r>
              <a:rPr lang="en-US" dirty="0" smtClean="0"/>
              <a:t>Breaking/forming bonds via electrons</a:t>
            </a:r>
          </a:p>
          <a:p>
            <a:pPr eaLnBrk="1" hangingPunct="1">
              <a:defRPr/>
            </a:pPr>
            <a:r>
              <a:rPr lang="en-US" dirty="0" smtClean="0"/>
              <a:t>Start and end with same number and type of atoms (conservation of mass)</a:t>
            </a:r>
          </a:p>
          <a:p>
            <a:pPr eaLnBrk="1" hangingPunct="1">
              <a:defRPr/>
            </a:pPr>
            <a:r>
              <a:rPr lang="en-US" dirty="0" smtClean="0">
                <a:latin typeface="Symbol" pitchFamily="-16" charset="2"/>
              </a:rPr>
              <a:t>D</a:t>
            </a:r>
            <a:r>
              <a:rPr lang="en-US" dirty="0" smtClean="0"/>
              <a:t>H ≈  -1 - 1000 kJ</a:t>
            </a:r>
          </a:p>
          <a:p>
            <a:pPr eaLnBrk="1" hangingPunct="1">
              <a:defRPr/>
            </a:pPr>
            <a:r>
              <a:rPr lang="en-US" dirty="0" smtClean="0"/>
              <a:t>Rates affected by temperature, pressure, concentration, catalyst</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ctr" eaLnBrk="1" hangingPunct="1">
              <a:defRPr/>
            </a:pPr>
            <a:r>
              <a:rPr lang="en-US" b="1" dirty="0" smtClean="0">
                <a:solidFill>
                  <a:srgbClr val="FF0000"/>
                </a:solidFill>
              </a:rPr>
              <a:t>Nuclear Reactions</a:t>
            </a:r>
          </a:p>
        </p:txBody>
      </p:sp>
      <p:sp>
        <p:nvSpPr>
          <p:cNvPr id="14339" name="Rectangle 3"/>
          <p:cNvSpPr>
            <a:spLocks noGrp="1" noChangeArrowheads="1"/>
          </p:cNvSpPr>
          <p:nvPr>
            <p:ph type="body" idx="1"/>
          </p:nvPr>
        </p:nvSpPr>
        <p:spPr>
          <a:xfrm>
            <a:off x="612648" y="1981200"/>
            <a:ext cx="8153400" cy="4114800"/>
          </a:xfrm>
        </p:spPr>
        <p:txBody>
          <a:bodyPr/>
          <a:lstStyle/>
          <a:p>
            <a:pPr eaLnBrk="1" hangingPunct="1">
              <a:defRPr/>
            </a:pPr>
            <a:r>
              <a:rPr lang="en-US" dirty="0" smtClean="0"/>
              <a:t>Change one element into another via changes in nucleus (protons, neutrons)</a:t>
            </a:r>
          </a:p>
          <a:p>
            <a:pPr eaLnBrk="1" hangingPunct="1">
              <a:defRPr/>
            </a:pPr>
            <a:r>
              <a:rPr lang="en-US" dirty="0" smtClean="0"/>
              <a:t>Change elements (lead CAN be turned into gold)</a:t>
            </a:r>
          </a:p>
          <a:p>
            <a:pPr eaLnBrk="1" hangingPunct="1">
              <a:defRPr/>
            </a:pPr>
            <a:r>
              <a:rPr lang="en-US" dirty="0" smtClean="0">
                <a:latin typeface="Symbol" pitchFamily="-16" charset="2"/>
              </a:rPr>
              <a:t>D</a:t>
            </a:r>
            <a:r>
              <a:rPr lang="en-US" dirty="0" smtClean="0"/>
              <a:t>H can be -10</a:t>
            </a:r>
            <a:r>
              <a:rPr lang="en-US" baseline="30000" dirty="0" smtClean="0"/>
              <a:t>10</a:t>
            </a:r>
            <a:r>
              <a:rPr lang="en-US" dirty="0" smtClean="0"/>
              <a:t> kJ</a:t>
            </a:r>
          </a:p>
          <a:p>
            <a:pPr eaLnBrk="1" hangingPunct="1">
              <a:defRPr/>
            </a:pPr>
            <a:r>
              <a:rPr lang="en-US" dirty="0" smtClean="0"/>
              <a:t>Rates can only be affected by changing concentrations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Chemical vs. Nuclear Reactions</a:t>
            </a:r>
            <a:endParaRPr lang="en-US" dirty="0">
              <a:solidFill>
                <a:srgbClr val="FF0000"/>
              </a:solidFill>
            </a:endParaRPr>
          </a:p>
        </p:txBody>
      </p:sp>
      <p:graphicFrame>
        <p:nvGraphicFramePr>
          <p:cNvPr id="4" name="Content Placeholder 3"/>
          <p:cNvGraphicFramePr>
            <a:graphicFrameLocks noGrp="1"/>
          </p:cNvGraphicFramePr>
          <p:nvPr>
            <p:ph sz="quarter" idx="1"/>
          </p:nvPr>
        </p:nvGraphicFramePr>
        <p:xfrm>
          <a:off x="612775" y="1905000"/>
          <a:ext cx="8153400" cy="3962401"/>
        </p:xfrm>
        <a:graphic>
          <a:graphicData uri="http://schemas.openxmlformats.org/drawingml/2006/table">
            <a:tbl>
              <a:tblPr firstRow="1" bandRow="1">
                <a:tableStyleId>{5C22544A-7EE6-4342-B048-85BDC9FD1C3A}</a:tableStyleId>
              </a:tblPr>
              <a:tblGrid>
                <a:gridCol w="4076700"/>
                <a:gridCol w="4076700"/>
              </a:tblGrid>
              <a:tr h="410874">
                <a:tc>
                  <a:txBody>
                    <a:bodyPr/>
                    <a:lstStyle/>
                    <a:p>
                      <a:r>
                        <a:rPr lang="en-US" dirty="0" smtClean="0">
                          <a:solidFill>
                            <a:srgbClr val="FFFF00"/>
                          </a:solidFill>
                        </a:rPr>
                        <a:t>Chemical Reactions</a:t>
                      </a:r>
                      <a:endParaRPr lang="en-US" dirty="0">
                        <a:solidFill>
                          <a:srgbClr val="FFFF00"/>
                        </a:solidFill>
                      </a:endParaRPr>
                    </a:p>
                  </a:txBody>
                  <a:tcPr/>
                </a:tc>
                <a:tc>
                  <a:txBody>
                    <a:bodyPr/>
                    <a:lstStyle/>
                    <a:p>
                      <a:r>
                        <a:rPr lang="en-US" dirty="0" smtClean="0">
                          <a:solidFill>
                            <a:srgbClr val="FFFF00"/>
                          </a:solidFill>
                        </a:rPr>
                        <a:t>Nuclear Reactions</a:t>
                      </a:r>
                      <a:endParaRPr lang="en-US" dirty="0">
                        <a:solidFill>
                          <a:srgbClr val="FFFF00"/>
                        </a:solidFill>
                      </a:endParaRPr>
                    </a:p>
                  </a:txBody>
                  <a:tcPr/>
                </a:tc>
              </a:tr>
              <a:tr h="709180">
                <a:tc>
                  <a:txBody>
                    <a:bodyPr/>
                    <a:lstStyle/>
                    <a:p>
                      <a:r>
                        <a:rPr lang="en-US" dirty="0" smtClean="0"/>
                        <a:t>Occur when bonds are broken</a:t>
                      </a:r>
                      <a:endParaRPr lang="en-US" dirty="0"/>
                    </a:p>
                  </a:txBody>
                  <a:tcPr/>
                </a:tc>
                <a:tc>
                  <a:txBody>
                    <a:bodyPr/>
                    <a:lstStyle/>
                    <a:p>
                      <a:r>
                        <a:rPr lang="en-US" dirty="0" smtClean="0"/>
                        <a:t>Occur</a:t>
                      </a:r>
                      <a:r>
                        <a:rPr lang="en-US" baseline="0" dirty="0" smtClean="0"/>
                        <a:t> when nuclei emit particles and/or rays</a:t>
                      </a:r>
                      <a:endParaRPr lang="en-US" dirty="0"/>
                    </a:p>
                  </a:txBody>
                  <a:tcPr/>
                </a:tc>
              </a:tr>
              <a:tr h="709180">
                <a:tc>
                  <a:txBody>
                    <a:bodyPr/>
                    <a:lstStyle/>
                    <a:p>
                      <a:r>
                        <a:rPr lang="en-US" dirty="0" smtClean="0"/>
                        <a:t>Atoms remain unchanged, although they may be rearranged</a:t>
                      </a:r>
                      <a:endParaRPr lang="en-US" dirty="0"/>
                    </a:p>
                  </a:txBody>
                  <a:tcPr/>
                </a:tc>
                <a:tc>
                  <a:txBody>
                    <a:bodyPr/>
                    <a:lstStyle/>
                    <a:p>
                      <a:r>
                        <a:rPr lang="en-US" dirty="0" smtClean="0"/>
                        <a:t>Atoms often converted</a:t>
                      </a:r>
                      <a:r>
                        <a:rPr lang="en-US" baseline="0" dirty="0" smtClean="0"/>
                        <a:t> into atoms of another element</a:t>
                      </a:r>
                      <a:endParaRPr lang="en-US" dirty="0"/>
                    </a:p>
                  </a:txBody>
                  <a:tcPr/>
                </a:tc>
              </a:tr>
              <a:tr h="709180">
                <a:tc>
                  <a:txBody>
                    <a:bodyPr/>
                    <a:lstStyle/>
                    <a:p>
                      <a:r>
                        <a:rPr lang="en-US" dirty="0" smtClean="0"/>
                        <a:t>Involve only valence</a:t>
                      </a:r>
                      <a:r>
                        <a:rPr lang="en-US" baseline="0" dirty="0" smtClean="0"/>
                        <a:t> electrons</a:t>
                      </a:r>
                      <a:endParaRPr lang="en-US" dirty="0"/>
                    </a:p>
                  </a:txBody>
                  <a:tcPr/>
                </a:tc>
                <a:tc>
                  <a:txBody>
                    <a:bodyPr/>
                    <a:lstStyle/>
                    <a:p>
                      <a:r>
                        <a:rPr lang="en-US" dirty="0" smtClean="0"/>
                        <a:t>May involve protons, neutrons, and electrons</a:t>
                      </a:r>
                      <a:endParaRPr lang="en-US" dirty="0"/>
                    </a:p>
                  </a:txBody>
                  <a:tcPr/>
                </a:tc>
              </a:tr>
              <a:tr h="410874">
                <a:tc>
                  <a:txBody>
                    <a:bodyPr/>
                    <a:lstStyle/>
                    <a:p>
                      <a:r>
                        <a:rPr lang="en-US" dirty="0" smtClean="0"/>
                        <a:t>Associated</a:t>
                      </a:r>
                      <a:r>
                        <a:rPr lang="en-US" baseline="0" dirty="0" smtClean="0"/>
                        <a:t> with small energy changes</a:t>
                      </a:r>
                      <a:endParaRPr lang="en-US" dirty="0"/>
                    </a:p>
                  </a:txBody>
                  <a:tcPr/>
                </a:tc>
                <a:tc>
                  <a:txBody>
                    <a:bodyPr/>
                    <a:lstStyle/>
                    <a:p>
                      <a:r>
                        <a:rPr lang="en-US" dirty="0" smtClean="0"/>
                        <a:t>Associated with large energy changes</a:t>
                      </a:r>
                      <a:endParaRPr lang="en-US" dirty="0"/>
                    </a:p>
                  </a:txBody>
                  <a:tcPr/>
                </a:tc>
              </a:tr>
              <a:tr h="1013113">
                <a:tc>
                  <a:txBody>
                    <a:bodyPr/>
                    <a:lstStyle/>
                    <a:p>
                      <a:r>
                        <a:rPr kumimoji="0" lang="en-US" sz="1800" b="0" kern="1200" dirty="0" smtClean="0">
                          <a:solidFill>
                            <a:schemeClr val="dk1"/>
                          </a:solidFill>
                          <a:latin typeface="+mn-lt"/>
                          <a:ea typeface="+mn-ea"/>
                          <a:cs typeface="+mn-cs"/>
                        </a:rPr>
                        <a:t>Reaction rate influenced by temperature, particle size, concentration, etc.</a:t>
                      </a:r>
                      <a:endParaRPr lang="en-US" sz="1800" b="0" dirty="0"/>
                    </a:p>
                  </a:txBody>
                  <a:tcPr/>
                </a:tc>
                <a:tc>
                  <a:txBody>
                    <a:bodyPr/>
                    <a:lstStyle/>
                    <a:p>
                      <a:r>
                        <a:rPr kumimoji="0" lang="en-US" sz="1800" b="0" kern="1200" dirty="0" smtClean="0">
                          <a:solidFill>
                            <a:schemeClr val="dk1"/>
                          </a:solidFill>
                          <a:latin typeface="+mn-lt"/>
                          <a:ea typeface="+mn-ea"/>
                          <a:cs typeface="+mn-cs"/>
                        </a:rPr>
                        <a:t>Reaction rate is not influenced by temperature, particle size, concentration, etc.</a:t>
                      </a:r>
                      <a:endParaRPr lang="en-US" sz="1800" b="0" dirty="0"/>
                    </a:p>
                  </a:txBody>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p:txBody>
          <a:bodyPr/>
          <a:lstStyle/>
          <a:p>
            <a:pPr eaLnBrk="1" hangingPunct="1">
              <a:defRPr/>
            </a:pPr>
            <a:r>
              <a:rPr lang="en-US" dirty="0" smtClean="0">
                <a:solidFill>
                  <a:srgbClr val="FF0000"/>
                </a:solidFill>
              </a:rPr>
              <a:t>Two types of Nuclear Reactions</a:t>
            </a:r>
          </a:p>
        </p:txBody>
      </p:sp>
      <p:sp>
        <p:nvSpPr>
          <p:cNvPr id="3077" name="Rectangle 3"/>
          <p:cNvSpPr>
            <a:spLocks noGrp="1" noChangeArrowheads="1"/>
          </p:cNvSpPr>
          <p:nvPr>
            <p:ph type="body" idx="1"/>
          </p:nvPr>
        </p:nvSpPr>
        <p:spPr>
          <a:xfrm>
            <a:off x="912813" y="1905000"/>
            <a:ext cx="8110537" cy="4724400"/>
          </a:xfrm>
        </p:spPr>
        <p:txBody>
          <a:bodyPr/>
          <a:lstStyle/>
          <a:p>
            <a:pPr eaLnBrk="1" hangingPunct="1">
              <a:lnSpc>
                <a:spcPct val="90000"/>
              </a:lnSpc>
              <a:defRPr/>
            </a:pPr>
            <a:r>
              <a:rPr lang="en-US" b="1" dirty="0" smtClean="0">
                <a:solidFill>
                  <a:srgbClr val="C00000"/>
                </a:solidFill>
              </a:rPr>
              <a:t>Radioactive decay/emission</a:t>
            </a:r>
            <a:r>
              <a:rPr lang="en-US" dirty="0" smtClean="0">
                <a:solidFill>
                  <a:srgbClr val="C00000"/>
                </a:solidFill>
              </a:rPr>
              <a:t>: </a:t>
            </a:r>
            <a:r>
              <a:rPr lang="en-US" dirty="0" smtClean="0"/>
              <a:t>an unstable atom emits a particle or energy.  This is a naturally occurring process and we can’t stop or change it.</a:t>
            </a:r>
          </a:p>
          <a:p>
            <a:pPr eaLnBrk="1" hangingPunct="1">
              <a:lnSpc>
                <a:spcPct val="90000"/>
              </a:lnSpc>
              <a:defRPr/>
            </a:pPr>
            <a:r>
              <a:rPr lang="en-US" dirty="0" smtClean="0">
                <a:solidFill>
                  <a:srgbClr val="C00000"/>
                </a:solidFill>
              </a:rPr>
              <a:t>Example: </a:t>
            </a:r>
          </a:p>
          <a:p>
            <a:pPr eaLnBrk="1" hangingPunct="1">
              <a:lnSpc>
                <a:spcPct val="90000"/>
              </a:lnSpc>
              <a:defRPr/>
            </a:pPr>
            <a:endParaRPr lang="en-US" b="1" dirty="0" smtClean="0">
              <a:solidFill>
                <a:srgbClr val="C00000"/>
              </a:solidFill>
            </a:endParaRPr>
          </a:p>
          <a:p>
            <a:pPr eaLnBrk="1" hangingPunct="1">
              <a:lnSpc>
                <a:spcPct val="90000"/>
              </a:lnSpc>
              <a:defRPr/>
            </a:pPr>
            <a:r>
              <a:rPr lang="en-US" b="1" dirty="0" smtClean="0">
                <a:solidFill>
                  <a:srgbClr val="C00000"/>
                </a:solidFill>
              </a:rPr>
              <a:t>Transmutation</a:t>
            </a:r>
            <a:r>
              <a:rPr lang="en-US" dirty="0" smtClean="0">
                <a:solidFill>
                  <a:srgbClr val="C00000"/>
                </a:solidFill>
              </a:rPr>
              <a:t>: </a:t>
            </a:r>
            <a:r>
              <a:rPr lang="en-US" dirty="0" smtClean="0"/>
              <a:t>when atoms are bombarded by particles, a reaction might occur</a:t>
            </a:r>
          </a:p>
          <a:p>
            <a:pPr eaLnBrk="1" hangingPunct="1">
              <a:lnSpc>
                <a:spcPct val="90000"/>
              </a:lnSpc>
              <a:defRPr/>
            </a:pPr>
            <a:r>
              <a:rPr lang="en-US" dirty="0" smtClean="0">
                <a:solidFill>
                  <a:srgbClr val="C00000"/>
                </a:solidFill>
              </a:rPr>
              <a:t>Example: </a:t>
            </a:r>
          </a:p>
        </p:txBody>
      </p:sp>
      <p:graphicFrame>
        <p:nvGraphicFramePr>
          <p:cNvPr id="4098" name="Object 4"/>
          <p:cNvGraphicFramePr>
            <a:graphicFrameLocks noChangeAspect="1"/>
          </p:cNvGraphicFramePr>
          <p:nvPr/>
        </p:nvGraphicFramePr>
        <p:xfrm>
          <a:off x="1828800" y="3657600"/>
          <a:ext cx="2438400" cy="522287"/>
        </p:xfrm>
        <a:graphic>
          <a:graphicData uri="http://schemas.openxmlformats.org/presentationml/2006/ole">
            <p:oleObj spid="_x0000_s152578" name="Equation" r:id="rId4" imgW="1066800" imgH="228600" progId="">
              <p:embed/>
            </p:oleObj>
          </a:graphicData>
        </a:graphic>
      </p:graphicFrame>
      <p:graphicFrame>
        <p:nvGraphicFramePr>
          <p:cNvPr id="4099" name="Object 6"/>
          <p:cNvGraphicFramePr>
            <a:graphicFrameLocks noChangeAspect="1"/>
          </p:cNvGraphicFramePr>
          <p:nvPr/>
        </p:nvGraphicFramePr>
        <p:xfrm>
          <a:off x="1905000" y="5791200"/>
          <a:ext cx="3505200" cy="539750"/>
        </p:xfrm>
        <a:graphic>
          <a:graphicData uri="http://schemas.openxmlformats.org/presentationml/2006/ole">
            <p:oleObj spid="_x0000_s152579" name="Equation" r:id="rId5" imgW="1485900" imgH="228600" progId="">
              <p:embed/>
            </p:oleObj>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3"/>
          <p:cNvSpPr>
            <a:spLocks noChangeArrowheads="1"/>
          </p:cNvSpPr>
          <p:nvPr/>
        </p:nvSpPr>
        <p:spPr bwMode="auto">
          <a:xfrm>
            <a:off x="1752600" y="304800"/>
            <a:ext cx="6172200" cy="861774"/>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Nuclear Reactions - Types</a:t>
            </a:r>
            <a:endPar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TextBox 4"/>
          <p:cNvSpPr txBox="1"/>
          <p:nvPr/>
        </p:nvSpPr>
        <p:spPr>
          <a:xfrm>
            <a:off x="685800" y="1371600"/>
            <a:ext cx="7848600" cy="5170646"/>
          </a:xfrm>
          <a:prstGeom prst="rect">
            <a:avLst/>
          </a:prstGeom>
          <a:noFill/>
        </p:spPr>
        <p:txBody>
          <a:bodyPr wrap="square" rtlCol="0">
            <a:spAutoFit/>
          </a:bodyPr>
          <a:lstStyle/>
          <a:p>
            <a:pPr lvl="0"/>
            <a:r>
              <a:rPr lang="en-US" dirty="0" smtClean="0">
                <a:solidFill>
                  <a:srgbClr val="0000FF"/>
                </a:solidFill>
              </a:rPr>
              <a:t>When the target nuclei are bombarded by particles, there are some general types of </a:t>
            </a:r>
            <a:r>
              <a:rPr lang="en-US" dirty="0" smtClean="0">
                <a:solidFill>
                  <a:srgbClr val="0000FF"/>
                </a:solidFill>
              </a:rPr>
              <a:t>interactions</a:t>
            </a:r>
          </a:p>
          <a:p>
            <a:pPr lvl="0">
              <a:buFont typeface="Wingdings" pitchFamily="2" charset="2"/>
              <a:buChar char="Ø"/>
            </a:pPr>
            <a:r>
              <a:rPr lang="en-US" b="1" dirty="0" smtClean="0">
                <a:solidFill>
                  <a:srgbClr val="FF0000"/>
                </a:solidFill>
              </a:rPr>
              <a:t>Elastic </a:t>
            </a:r>
            <a:r>
              <a:rPr lang="en-US" b="1" dirty="0" smtClean="0">
                <a:solidFill>
                  <a:srgbClr val="FF0000"/>
                </a:solidFill>
              </a:rPr>
              <a:t>Scattering</a:t>
            </a:r>
            <a:r>
              <a:rPr lang="en-US" dirty="0" smtClean="0"/>
              <a:t/>
            </a:r>
            <a:br>
              <a:rPr lang="en-US" dirty="0" smtClean="0"/>
            </a:br>
            <a:r>
              <a:rPr lang="en-US" dirty="0" smtClean="0"/>
              <a:t>When no energy is transferred between the target nucleus and the incident particle, the process is known as </a:t>
            </a:r>
            <a:r>
              <a:rPr lang="en-US" baseline="30000" dirty="0" smtClean="0"/>
              <a:t>208</a:t>
            </a:r>
            <a:r>
              <a:rPr lang="en-US" dirty="0" smtClean="0"/>
              <a:t>Pb </a:t>
            </a:r>
            <a:r>
              <a:rPr lang="en-US" b="1" dirty="0" smtClean="0"/>
              <a:t>elastic scattering</a:t>
            </a:r>
            <a:endParaRPr lang="en-US" dirty="0" smtClean="0"/>
          </a:p>
          <a:p>
            <a:endParaRPr lang="en-US" baseline="30000" dirty="0" smtClean="0"/>
          </a:p>
          <a:p>
            <a:r>
              <a:rPr lang="en-US" baseline="30000" dirty="0" smtClean="0"/>
              <a:t>208</a:t>
            </a:r>
            <a:r>
              <a:rPr lang="en-US" dirty="0" smtClean="0"/>
              <a:t>Pb </a:t>
            </a:r>
            <a:r>
              <a:rPr lang="en-US" dirty="0" smtClean="0"/>
              <a:t>(n, n) </a:t>
            </a:r>
            <a:r>
              <a:rPr lang="en-US" baseline="30000" dirty="0" smtClean="0"/>
              <a:t>208</a:t>
            </a:r>
            <a:r>
              <a:rPr lang="en-US" dirty="0" smtClean="0"/>
              <a:t>Pb, </a:t>
            </a:r>
            <a:r>
              <a:rPr lang="en-US" i="1" dirty="0" smtClean="0"/>
              <a:t>Q</a:t>
            </a:r>
            <a:r>
              <a:rPr lang="en-US" dirty="0" smtClean="0"/>
              <a:t> = 0.</a:t>
            </a:r>
          </a:p>
          <a:p>
            <a:pPr lvl="0"/>
            <a:endParaRPr lang="en-US" b="1" dirty="0" smtClean="0"/>
          </a:p>
          <a:p>
            <a:pPr lvl="0">
              <a:buFont typeface="Wingdings" pitchFamily="2" charset="2"/>
              <a:buChar char="Ø"/>
            </a:pPr>
            <a:r>
              <a:rPr lang="en-US" b="1" dirty="0" smtClean="0">
                <a:solidFill>
                  <a:srgbClr val="FF0000"/>
                </a:solidFill>
              </a:rPr>
              <a:t>Inelastic </a:t>
            </a:r>
            <a:r>
              <a:rPr lang="en-US" b="1" dirty="0" smtClean="0">
                <a:solidFill>
                  <a:srgbClr val="FF0000"/>
                </a:solidFill>
              </a:rPr>
              <a:t>Scattering</a:t>
            </a:r>
            <a:r>
              <a:rPr lang="en-US" dirty="0" smtClean="0"/>
              <a:t/>
            </a:r>
            <a:br>
              <a:rPr lang="en-US" dirty="0" smtClean="0"/>
            </a:br>
            <a:r>
              <a:rPr lang="en-US" dirty="0" smtClean="0"/>
              <a:t>When energy is transferred, the process is called </a:t>
            </a:r>
            <a:r>
              <a:rPr lang="en-US" b="1" dirty="0" smtClean="0"/>
              <a:t>inelastic scattering</a:t>
            </a:r>
            <a:endParaRPr lang="en-US" dirty="0" smtClean="0"/>
          </a:p>
          <a:p>
            <a:endParaRPr lang="en-US" baseline="30000" dirty="0" smtClean="0"/>
          </a:p>
          <a:p>
            <a:r>
              <a:rPr lang="en-US" baseline="30000" dirty="0" smtClean="0"/>
              <a:t>40</a:t>
            </a:r>
            <a:r>
              <a:rPr lang="en-US" dirty="0" smtClean="0"/>
              <a:t>Ca </a:t>
            </a:r>
            <a:r>
              <a:rPr lang="en-US" dirty="0" smtClean="0"/>
              <a:t>(a, a') </a:t>
            </a:r>
            <a:r>
              <a:rPr lang="en-US" baseline="30000" dirty="0" smtClean="0"/>
              <a:t>40m</a:t>
            </a:r>
            <a:r>
              <a:rPr lang="en-US" dirty="0" smtClean="0"/>
              <a:t>Ca, </a:t>
            </a:r>
            <a:r>
              <a:rPr lang="en-US" i="1" dirty="0" smtClean="0"/>
              <a:t>Q</a:t>
            </a:r>
            <a:r>
              <a:rPr lang="en-US" dirty="0" smtClean="0"/>
              <a:t> =\= 0.</a:t>
            </a:r>
          </a:p>
          <a:p>
            <a:endParaRPr lang="en-US" dirty="0" smtClean="0"/>
          </a:p>
          <a:p>
            <a:r>
              <a:rPr lang="en-US" dirty="0" smtClean="0"/>
              <a:t>where</a:t>
            </a:r>
            <a:r>
              <a:rPr lang="en-US" dirty="0" smtClean="0"/>
              <a:t> a and a' have different kinetic energies.</a:t>
            </a:r>
          </a:p>
          <a:p>
            <a:endParaRPr lang="en-US" dirty="0" smtClean="0"/>
          </a:p>
          <a:p>
            <a:r>
              <a:rPr lang="en-US" dirty="0" smtClean="0"/>
              <a:t>In </a:t>
            </a:r>
            <a:r>
              <a:rPr lang="en-US" dirty="0" smtClean="0"/>
              <a:t>cases when the incident particle is a complicated nuclide, it may also be left in excited state,</a:t>
            </a:r>
          </a:p>
          <a:p>
            <a:r>
              <a:rPr lang="en-US" baseline="30000" dirty="0" smtClean="0"/>
              <a:t>208</a:t>
            </a:r>
            <a:r>
              <a:rPr lang="en-US" dirty="0" smtClean="0"/>
              <a:t>Pb (</a:t>
            </a:r>
            <a:r>
              <a:rPr lang="en-US" baseline="30000" dirty="0" smtClean="0"/>
              <a:t>12</a:t>
            </a:r>
            <a:r>
              <a:rPr lang="en-US" dirty="0" smtClean="0"/>
              <a:t>C, </a:t>
            </a:r>
            <a:r>
              <a:rPr lang="en-US" baseline="30000" dirty="0" smtClean="0"/>
              <a:t>12m</a:t>
            </a:r>
            <a:r>
              <a:rPr lang="en-US" dirty="0" smtClean="0"/>
              <a:t>C) </a:t>
            </a:r>
            <a:r>
              <a:rPr lang="en-US" baseline="30000" dirty="0" smtClean="0"/>
              <a:t>208m</a:t>
            </a:r>
            <a:r>
              <a:rPr lang="en-US" dirty="0" smtClean="0"/>
              <a:t>Pb</a:t>
            </a:r>
          </a:p>
          <a:p>
            <a:r>
              <a:rPr lang="en-US" dirty="0" smtClean="0"/>
              <a:t>This process is called mutual excitation</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1752600" y="304800"/>
            <a:ext cx="6172200" cy="861774"/>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Nuclear Reactions - Types</a:t>
            </a:r>
            <a:endPar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TextBox 2"/>
          <p:cNvSpPr txBox="1"/>
          <p:nvPr/>
        </p:nvSpPr>
        <p:spPr>
          <a:xfrm>
            <a:off x="381000" y="1371600"/>
            <a:ext cx="8458200" cy="4801314"/>
          </a:xfrm>
          <a:prstGeom prst="rect">
            <a:avLst/>
          </a:prstGeom>
          <a:noFill/>
        </p:spPr>
        <p:txBody>
          <a:bodyPr wrap="square" rtlCol="0">
            <a:spAutoFit/>
          </a:bodyPr>
          <a:lstStyle/>
          <a:p>
            <a:pPr lvl="0">
              <a:buFont typeface="Wingdings" pitchFamily="2" charset="2"/>
              <a:buChar char="Ø"/>
            </a:pPr>
            <a:r>
              <a:rPr lang="en-US" b="1" dirty="0" smtClean="0">
                <a:solidFill>
                  <a:srgbClr val="C00000"/>
                </a:solidFill>
              </a:rPr>
              <a:t>Capture Reactions</a:t>
            </a:r>
            <a:r>
              <a:rPr lang="en-US" dirty="0" smtClean="0"/>
              <a:t/>
            </a:r>
            <a:br>
              <a:rPr lang="en-US" dirty="0" smtClean="0"/>
            </a:br>
            <a:r>
              <a:rPr lang="en-US" dirty="0" smtClean="0"/>
              <a:t>Both charged and neutral particles can be captured by nuclei. For example,</a:t>
            </a:r>
          </a:p>
          <a:p>
            <a:r>
              <a:rPr lang="en-US" baseline="30000" dirty="0" smtClean="0"/>
              <a:t>197</a:t>
            </a:r>
            <a:r>
              <a:rPr lang="en-US" dirty="0" smtClean="0"/>
              <a:t>Au (p, g) </a:t>
            </a:r>
            <a:r>
              <a:rPr lang="en-US" baseline="30000" dirty="0" smtClean="0"/>
              <a:t>198</a:t>
            </a:r>
            <a:r>
              <a:rPr lang="en-US" dirty="0" smtClean="0"/>
              <a:t>Hg</a:t>
            </a:r>
            <a:br>
              <a:rPr lang="en-US" dirty="0" smtClean="0"/>
            </a:br>
            <a:r>
              <a:rPr lang="en-US" baseline="30000" dirty="0" smtClean="0"/>
              <a:t>238</a:t>
            </a:r>
            <a:r>
              <a:rPr lang="en-US" dirty="0" smtClean="0"/>
              <a:t>U (n, g) </a:t>
            </a:r>
            <a:r>
              <a:rPr lang="en-US" baseline="30000" dirty="0" smtClean="0"/>
              <a:t>239</a:t>
            </a:r>
            <a:r>
              <a:rPr lang="en-US" dirty="0" smtClean="0"/>
              <a:t>U</a:t>
            </a:r>
          </a:p>
          <a:p>
            <a:r>
              <a:rPr lang="en-US" dirty="0" smtClean="0"/>
              <a:t>Neutron capture reactions are used to produce many radioactive nuclides.</a:t>
            </a:r>
          </a:p>
          <a:p>
            <a:pPr lvl="0">
              <a:buFont typeface="Wingdings" pitchFamily="2" charset="2"/>
              <a:buChar char="Ø"/>
            </a:pPr>
            <a:r>
              <a:rPr lang="en-US" b="1" dirty="0" smtClean="0">
                <a:solidFill>
                  <a:srgbClr val="C00000"/>
                </a:solidFill>
              </a:rPr>
              <a:t>Rearrangement Reactions</a:t>
            </a:r>
            <a:r>
              <a:rPr lang="en-US" dirty="0" smtClean="0"/>
              <a:t/>
            </a:r>
            <a:br>
              <a:rPr lang="en-US" dirty="0" smtClean="0"/>
            </a:br>
            <a:r>
              <a:rPr lang="en-US" dirty="0" smtClean="0"/>
              <a:t>The absorption of a particle accompanied by the emission of one or more particles is called a rearrangement reaction.</a:t>
            </a:r>
          </a:p>
          <a:p>
            <a:r>
              <a:rPr lang="en-US" baseline="30000" dirty="0" smtClean="0"/>
              <a:t>197</a:t>
            </a:r>
            <a:r>
              <a:rPr lang="en-US" dirty="0" smtClean="0"/>
              <a:t>Au (p, d) </a:t>
            </a:r>
            <a:r>
              <a:rPr lang="en-US" baseline="30000" dirty="0" smtClean="0"/>
              <a:t>196m</a:t>
            </a:r>
            <a:r>
              <a:rPr lang="en-US" dirty="0" smtClean="0"/>
              <a:t>Au</a:t>
            </a:r>
            <a:br>
              <a:rPr lang="en-US" dirty="0" smtClean="0"/>
            </a:br>
            <a:r>
              <a:rPr lang="en-US" baseline="30000" dirty="0" smtClean="0"/>
              <a:t>4</a:t>
            </a:r>
            <a:r>
              <a:rPr lang="en-US" dirty="0" smtClean="0"/>
              <a:t>He (a, p) </a:t>
            </a:r>
            <a:r>
              <a:rPr lang="en-US" baseline="30000" dirty="0" smtClean="0"/>
              <a:t>7</a:t>
            </a:r>
            <a:r>
              <a:rPr lang="en-US" dirty="0" smtClean="0"/>
              <a:t>Li</a:t>
            </a:r>
            <a:br>
              <a:rPr lang="en-US" dirty="0" smtClean="0"/>
            </a:br>
            <a:r>
              <a:rPr lang="en-US" baseline="30000" dirty="0" smtClean="0"/>
              <a:t>27</a:t>
            </a:r>
            <a:r>
              <a:rPr lang="en-US" dirty="0" smtClean="0"/>
              <a:t>Al (a, n) </a:t>
            </a:r>
            <a:r>
              <a:rPr lang="en-US" baseline="30000" dirty="0" smtClean="0"/>
              <a:t>30</a:t>
            </a:r>
            <a:r>
              <a:rPr lang="en-US" dirty="0" smtClean="0"/>
              <a:t>P</a:t>
            </a:r>
            <a:br>
              <a:rPr lang="en-US" dirty="0" smtClean="0"/>
            </a:br>
            <a:r>
              <a:rPr lang="en-US" baseline="30000" dirty="0" smtClean="0"/>
              <a:t>54</a:t>
            </a:r>
            <a:r>
              <a:rPr lang="en-US" dirty="0" smtClean="0"/>
              <a:t>Fe (a, d) </a:t>
            </a:r>
            <a:r>
              <a:rPr lang="en-US" baseline="30000" dirty="0" smtClean="0"/>
              <a:t>58</a:t>
            </a:r>
            <a:r>
              <a:rPr lang="en-US" dirty="0" smtClean="0"/>
              <a:t>Co</a:t>
            </a:r>
            <a:br>
              <a:rPr lang="en-US" dirty="0" smtClean="0"/>
            </a:br>
            <a:r>
              <a:rPr lang="en-US" baseline="30000" dirty="0" smtClean="0"/>
              <a:t>54</a:t>
            </a:r>
            <a:r>
              <a:rPr lang="en-US" dirty="0" smtClean="0"/>
              <a:t>Fe (a, 2 n) </a:t>
            </a:r>
            <a:r>
              <a:rPr lang="en-US" baseline="30000" dirty="0" smtClean="0"/>
              <a:t>56</a:t>
            </a:r>
            <a:r>
              <a:rPr lang="en-US" dirty="0" smtClean="0"/>
              <a:t>Ni</a:t>
            </a:r>
            <a:br>
              <a:rPr lang="en-US" dirty="0" smtClean="0"/>
            </a:br>
            <a:r>
              <a:rPr lang="en-US" baseline="30000" dirty="0" smtClean="0"/>
              <a:t>54</a:t>
            </a:r>
            <a:r>
              <a:rPr lang="en-US" dirty="0" smtClean="0"/>
              <a:t>Fe (</a:t>
            </a:r>
            <a:r>
              <a:rPr lang="en-US" baseline="30000" dirty="0" smtClean="0"/>
              <a:t>32</a:t>
            </a:r>
            <a:r>
              <a:rPr lang="en-US" dirty="0" smtClean="0"/>
              <a:t>S, </a:t>
            </a:r>
            <a:r>
              <a:rPr lang="en-US" baseline="30000" dirty="0" smtClean="0"/>
              <a:t>28</a:t>
            </a:r>
            <a:r>
              <a:rPr lang="en-US" dirty="0" smtClean="0"/>
              <a:t>Si) </a:t>
            </a:r>
            <a:r>
              <a:rPr lang="en-US" baseline="30000" dirty="0" smtClean="0"/>
              <a:t>58</a:t>
            </a:r>
            <a:r>
              <a:rPr lang="en-US" dirty="0" smtClean="0"/>
              <a:t>Ni</a:t>
            </a:r>
          </a:p>
          <a:p>
            <a:r>
              <a:rPr lang="en-US" dirty="0" smtClean="0"/>
              <a:t>Various rearrangement reactions change the number of neutrons and the number of protons of the target nuclide.</a:t>
            </a: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1219200"/>
            <a:ext cx="7696200" cy="4708981"/>
          </a:xfrm>
          <a:prstGeom prst="rect">
            <a:avLst/>
          </a:prstGeom>
          <a:noFill/>
        </p:spPr>
        <p:txBody>
          <a:bodyPr wrap="square" rtlCol="0">
            <a:spAutoFit/>
          </a:bodyPr>
          <a:lstStyle/>
          <a:p>
            <a:pPr lvl="0">
              <a:buFont typeface="Wingdings" pitchFamily="2" charset="2"/>
              <a:buChar char="Ø"/>
            </a:pPr>
            <a:r>
              <a:rPr lang="en-US" b="1" dirty="0" smtClean="0">
                <a:solidFill>
                  <a:srgbClr val="C00000"/>
                </a:solidFill>
              </a:rPr>
              <a:t>Fission </a:t>
            </a:r>
            <a:r>
              <a:rPr lang="en-US" b="1" dirty="0" smtClean="0">
                <a:solidFill>
                  <a:srgbClr val="C00000"/>
                </a:solidFill>
              </a:rPr>
              <a:t>Reactions</a:t>
            </a:r>
          </a:p>
          <a:p>
            <a:pPr lvl="0"/>
            <a:r>
              <a:rPr lang="en-US" dirty="0" smtClean="0"/>
              <a:t/>
            </a:r>
            <a:br>
              <a:rPr lang="en-US" dirty="0" smtClean="0"/>
            </a:br>
            <a:r>
              <a:rPr lang="en-US" dirty="0" smtClean="0"/>
              <a:t>Typical and well-known neutron-induced fission reactions are:</a:t>
            </a:r>
          </a:p>
          <a:p>
            <a:endParaRPr lang="en-US" baseline="30000" dirty="0" smtClean="0"/>
          </a:p>
          <a:p>
            <a:r>
              <a:rPr lang="en-US" baseline="30000" dirty="0" smtClean="0"/>
              <a:t>235</a:t>
            </a:r>
            <a:r>
              <a:rPr lang="en-US" dirty="0" smtClean="0"/>
              <a:t>U </a:t>
            </a:r>
            <a:r>
              <a:rPr lang="en-US" dirty="0" smtClean="0"/>
              <a:t>(n, 3 n) </a:t>
            </a:r>
            <a:r>
              <a:rPr lang="en-US" i="1" dirty="0" smtClean="0"/>
              <a:t>fission products</a:t>
            </a:r>
            <a:r>
              <a:rPr lang="en-US" dirty="0" smtClean="0"/>
              <a:t/>
            </a:r>
            <a:br>
              <a:rPr lang="en-US" dirty="0" smtClean="0"/>
            </a:br>
            <a:r>
              <a:rPr lang="en-US" baseline="30000" dirty="0" smtClean="0"/>
              <a:t>239</a:t>
            </a:r>
            <a:r>
              <a:rPr lang="en-US" dirty="0" smtClean="0"/>
              <a:t>Pu (n, 3 n) </a:t>
            </a:r>
            <a:r>
              <a:rPr lang="en-US" i="1" dirty="0" smtClean="0"/>
              <a:t>fission products</a:t>
            </a:r>
            <a:endParaRPr lang="en-US" dirty="0" smtClean="0"/>
          </a:p>
          <a:p>
            <a:endParaRPr lang="en-US" dirty="0" smtClean="0"/>
          </a:p>
          <a:p>
            <a:r>
              <a:rPr lang="en-US" dirty="0" smtClean="0"/>
              <a:t>These </a:t>
            </a:r>
            <a:r>
              <a:rPr lang="en-US" dirty="0" smtClean="0"/>
              <a:t>reactions release energy. The released neutrons induce further reactions, causing contineous chain reactions.</a:t>
            </a:r>
          </a:p>
          <a:p>
            <a:pPr lvl="0"/>
            <a:endParaRPr lang="en-US" b="1" dirty="0" smtClean="0">
              <a:solidFill>
                <a:srgbClr val="C00000"/>
              </a:solidFill>
            </a:endParaRPr>
          </a:p>
          <a:p>
            <a:pPr lvl="0">
              <a:buFont typeface="Wingdings" pitchFamily="2" charset="2"/>
              <a:buChar char="Ø"/>
            </a:pPr>
            <a:r>
              <a:rPr lang="en-US" b="1" dirty="0" smtClean="0">
                <a:solidFill>
                  <a:srgbClr val="C00000"/>
                </a:solidFill>
              </a:rPr>
              <a:t>Fusion Reactions</a:t>
            </a:r>
          </a:p>
          <a:p>
            <a:pPr lvl="0"/>
            <a:r>
              <a:rPr lang="en-US" dirty="0" smtClean="0"/>
              <a:t/>
            </a:r>
            <a:br>
              <a:rPr lang="en-US" dirty="0" smtClean="0"/>
            </a:br>
            <a:r>
              <a:rPr lang="en-US" dirty="0" smtClean="0"/>
              <a:t>The fusion reaction of deuterium and tritium is particularly interesting because of its potential of providing energy for the future.</a:t>
            </a:r>
          </a:p>
          <a:p>
            <a:endParaRPr lang="en-US" dirty="0" smtClean="0"/>
          </a:p>
          <a:p>
            <a:r>
              <a:rPr lang="en-US" dirty="0" smtClean="0"/>
              <a:t>T </a:t>
            </a:r>
            <a:r>
              <a:rPr lang="en-US" dirty="0" smtClean="0"/>
              <a:t>(d, n) He</a:t>
            </a:r>
          </a:p>
          <a:p>
            <a:endParaRPr lang="en-US" dirty="0"/>
          </a:p>
        </p:txBody>
      </p:sp>
      <p:sp>
        <p:nvSpPr>
          <p:cNvPr id="4" name="Rectangle 3"/>
          <p:cNvSpPr>
            <a:spLocks noChangeArrowheads="1"/>
          </p:cNvSpPr>
          <p:nvPr/>
        </p:nvSpPr>
        <p:spPr bwMode="auto">
          <a:xfrm>
            <a:off x="1752600" y="304800"/>
            <a:ext cx="6172200" cy="861774"/>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Nuclear Reactions - Types</a:t>
            </a:r>
            <a:endPar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2.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3.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4.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5.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6.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7.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8.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9.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10.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ags/tag11.xml><?xml version="1.0" encoding="utf-8"?>
<p:tagLst xmlns:a="http://schemas.openxmlformats.org/drawingml/2006/main" xmlns:r="http://schemas.openxmlformats.org/officeDocument/2006/relationships" xmlns:p="http://schemas.openxmlformats.org/presentationml/2006/main">
  <p:tag name="POWER3D TRANSITION" val="DemoRolodex.p3d 0"/>
  <p:tag name="POWER3D OPTIONS" val="Medium "/>
  <p:tag name="POWER3D IMAGE0" val="Pwrtrans.tga"/>
  <p:tag name="POWER3D SOUND" val="Rolodex"/>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Resource_x0020_Type xmlns="3dad766c-9e36-455d-8d7c-234eca89fec7">
      <Value>Academic</Value>
    </Resource_x0020_Typ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EE15530F9F60545B52DE8E9A53E995E" ma:contentTypeVersion="1" ma:contentTypeDescription="Create a new document." ma:contentTypeScope="" ma:versionID="1e94e28673f0d039f8c7f804c951847f">
  <xsd:schema xmlns:xsd="http://www.w3.org/2001/XMLSchema" xmlns:p="http://schemas.microsoft.com/office/2006/metadata/properties" xmlns:ns2="3dad766c-9e36-455d-8d7c-234eca89fec7" targetNamespace="http://schemas.microsoft.com/office/2006/metadata/properties" ma:root="true" ma:fieldsID="111b1d09fd174d8180c4ea5adcf5fafb" ns2:_="">
    <xsd:import namespace="3dad766c-9e36-455d-8d7c-234eca89fec7"/>
    <xsd:element name="properties">
      <xsd:complexType>
        <xsd:sequence>
          <xsd:element name="documentManagement">
            <xsd:complexType>
              <xsd:all>
                <xsd:element ref="ns2:Resource_x0020_Type" minOccurs="0"/>
              </xsd:all>
            </xsd:complexType>
          </xsd:element>
        </xsd:sequence>
      </xsd:complexType>
    </xsd:element>
  </xsd:schema>
  <xsd:schema xmlns:xsd="http://www.w3.org/2001/XMLSchema" xmlns:dms="http://schemas.microsoft.com/office/2006/documentManagement/types" targetNamespace="3dad766c-9e36-455d-8d7c-234eca89fec7" elementFormDefault="qualified">
    <xsd:import namespace="http://schemas.microsoft.com/office/2006/documentManagement/types"/>
    <xsd:element name="Resource_x0020_Type" ma:index="8" nillable="true" ma:displayName="Resource Type" ma:default="" ma:internalName="Resource_x0020_Type" ma:requiredMultiChoice="true">
      <xsd:complexType>
        <xsd:complexContent>
          <xsd:extension base="dms:MultiChoiceFillIn">
            <xsd:sequence>
              <xsd:element name="Value" maxOccurs="unbounded" minOccurs="0" nillable="true">
                <xsd:simpleType>
                  <xsd:union memberTypes="dms:Text">
                    <xsd:simpleType>
                      <xsd:restriction base="dms:Choice">
                        <xsd:enumeration value="Academic"/>
                        <xsd:enumeration value="AP"/>
                        <xsd:enumeration value="Pre AP"/>
                        <xsd:enumeration value="Parent Resource"/>
                        <xsd:enumeration value="Student Resource"/>
                        <xsd:enumeration value="Publications"/>
                        <xsd:enumeration value="Homework"/>
                        <xsd:enumeration value="Other"/>
                      </xsd:restriction>
                    </xsd:simpleType>
                  </xsd:un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16F17AAF-C57F-408D-9A57-76A82F46F9DC}">
  <ds:schemaRefs>
    <ds:schemaRef ds:uri="http://schemas.microsoft.com/office/2006/metadata/properties"/>
    <ds:schemaRef ds:uri="3dad766c-9e36-455d-8d7c-234eca89fec7"/>
  </ds:schemaRefs>
</ds:datastoreItem>
</file>

<file path=customXml/itemProps2.xml><?xml version="1.0" encoding="utf-8"?>
<ds:datastoreItem xmlns:ds="http://schemas.openxmlformats.org/officeDocument/2006/customXml" ds:itemID="{E9E5A568-268E-4814-B3FD-9E79678F9D10}">
  <ds:schemaRefs>
    <ds:schemaRef ds:uri="http://schemas.microsoft.com/sharepoint/v3/contenttype/forms"/>
  </ds:schemaRefs>
</ds:datastoreItem>
</file>

<file path=customXml/itemProps3.xml><?xml version="1.0" encoding="utf-8"?>
<ds:datastoreItem xmlns:ds="http://schemas.openxmlformats.org/officeDocument/2006/customXml" ds:itemID="{DEAAE2A8-72E6-40CA-8BA8-0018918D5F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ad766c-9e36-455d-8d7c-234eca89fec7"/>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Median</Template>
  <TotalTime>1811</TotalTime>
  <Words>2292</Words>
  <Application>Microsoft Office PowerPoint</Application>
  <PresentationFormat>On-screen Show (4:3)</PresentationFormat>
  <Paragraphs>187</Paragraphs>
  <Slides>42</Slides>
  <Notes>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42</vt:i4>
      </vt:variant>
    </vt:vector>
  </HeadingPairs>
  <TitlesOfParts>
    <vt:vector size="45" baseType="lpstr">
      <vt:lpstr>Median</vt:lpstr>
      <vt:lpstr>Equation</vt:lpstr>
      <vt:lpstr>Document</vt:lpstr>
      <vt:lpstr>Nuclear Chemistry</vt:lpstr>
      <vt:lpstr>Slide 2</vt:lpstr>
      <vt:lpstr>Slide 3</vt:lpstr>
      <vt:lpstr>Slide 4</vt:lpstr>
      <vt:lpstr>Development of Atomic Models </vt:lpstr>
      <vt:lpstr>Slide 6</vt:lpstr>
      <vt:lpstr>Slide 7</vt:lpstr>
      <vt:lpstr>Slide 8</vt:lpstr>
      <vt:lpstr>Slide 9</vt:lpstr>
      <vt:lpstr>Slide 10</vt:lpstr>
      <vt:lpstr>Slide 11</vt:lpstr>
      <vt:lpstr>Slide 12</vt:lpstr>
      <vt:lpstr>Slide 13</vt:lpstr>
      <vt:lpstr>Slide 14</vt:lpstr>
      <vt:lpstr>Subatomic Particles </vt:lpstr>
      <vt:lpstr>Slide 16</vt:lpstr>
      <vt:lpstr>Slide 17</vt:lpstr>
      <vt:lpstr>Slide 18</vt:lpstr>
      <vt:lpstr>Magic numbers</vt:lpstr>
      <vt:lpstr>Nuclear stability.</vt:lpstr>
      <vt:lpstr>Slide 21</vt:lpstr>
      <vt:lpstr>Slide 22</vt:lpstr>
      <vt:lpstr>Subatomic Particles </vt:lpstr>
      <vt:lpstr>Slide 24</vt:lpstr>
      <vt:lpstr>Slide 25</vt:lpstr>
      <vt:lpstr>Slide 26</vt:lpstr>
      <vt:lpstr>Slide 27</vt:lpstr>
      <vt:lpstr>Penetrating power of radiation</vt:lpstr>
      <vt:lpstr>Slide 29</vt:lpstr>
      <vt:lpstr>Slide 30</vt:lpstr>
      <vt:lpstr>Slide 31</vt:lpstr>
      <vt:lpstr>Slide 32</vt:lpstr>
      <vt:lpstr>Slide 33</vt:lpstr>
      <vt:lpstr>Slide 34</vt:lpstr>
      <vt:lpstr>Nuclear Chemistry</vt:lpstr>
      <vt:lpstr>Chemical Reactions</vt:lpstr>
      <vt:lpstr>Nuclear Reactions</vt:lpstr>
      <vt:lpstr>Chemical vs. Nuclear Reactions</vt:lpstr>
      <vt:lpstr>Two types of Nuclear Reactions</vt:lpstr>
      <vt:lpstr>Slide 40</vt:lpstr>
      <vt:lpstr>Slide 41</vt:lpstr>
      <vt:lpstr>Slide 42</vt:lpstr>
    </vt:vector>
  </TitlesOfParts>
  <Company>Katy ISD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Nuclear Chemistry powerpoint</dc:title>
  <dc:creator>Kristin Haase-Alvey</dc:creator>
  <cp:lastModifiedBy>VIVEK</cp:lastModifiedBy>
  <cp:revision>171</cp:revision>
  <dcterms:created xsi:type="dcterms:W3CDTF">2010-05-03T12:03:31Z</dcterms:created>
  <dcterms:modified xsi:type="dcterms:W3CDTF">2013-03-12T00:48:57Z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0x0101008EE15530F9F60545B52DE8E9A53E995E</vt:lpwstr>
  </property>
</Properties>
</file>